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4" r:id="rId2"/>
  </p:sldMasterIdLst>
  <p:notesMasterIdLst>
    <p:notesMasterId r:id="rId49"/>
  </p:notesMasterIdLst>
  <p:sldIdLst>
    <p:sldId id="314" r:id="rId3"/>
    <p:sldId id="315" r:id="rId4"/>
    <p:sldId id="262" r:id="rId5"/>
    <p:sldId id="263" r:id="rId6"/>
    <p:sldId id="264" r:id="rId7"/>
    <p:sldId id="297" r:id="rId8"/>
    <p:sldId id="317" r:id="rId9"/>
    <p:sldId id="265" r:id="rId10"/>
    <p:sldId id="266" r:id="rId11"/>
    <p:sldId id="269" r:id="rId12"/>
    <p:sldId id="308" r:id="rId13"/>
    <p:sldId id="270" r:id="rId14"/>
    <p:sldId id="312" r:id="rId15"/>
    <p:sldId id="305" r:id="rId16"/>
    <p:sldId id="271" r:id="rId17"/>
    <p:sldId id="272" r:id="rId18"/>
    <p:sldId id="306" r:id="rId19"/>
    <p:sldId id="311" r:id="rId20"/>
    <p:sldId id="309" r:id="rId21"/>
    <p:sldId id="307" r:id="rId22"/>
    <p:sldId id="273" r:id="rId23"/>
    <p:sldId id="281" r:id="rId24"/>
    <p:sldId id="279" r:id="rId25"/>
    <p:sldId id="316" r:id="rId26"/>
    <p:sldId id="275" r:id="rId27"/>
    <p:sldId id="276" r:id="rId28"/>
    <p:sldId id="277" r:id="rId29"/>
    <p:sldId id="278" r:id="rId30"/>
    <p:sldId id="295" r:id="rId31"/>
    <p:sldId id="282" r:id="rId32"/>
    <p:sldId id="284" r:id="rId33"/>
    <p:sldId id="313" r:id="rId34"/>
    <p:sldId id="285" r:id="rId35"/>
    <p:sldId id="286" r:id="rId36"/>
    <p:sldId id="287" r:id="rId37"/>
    <p:sldId id="291" r:id="rId38"/>
    <p:sldId id="296" r:id="rId39"/>
    <p:sldId id="298" r:id="rId40"/>
    <p:sldId id="299" r:id="rId41"/>
    <p:sldId id="300" r:id="rId42"/>
    <p:sldId id="301" r:id="rId43"/>
    <p:sldId id="302" r:id="rId44"/>
    <p:sldId id="303" r:id="rId45"/>
    <p:sldId id="310" r:id="rId46"/>
    <p:sldId id="29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143" autoAdjust="0"/>
  </p:normalViewPr>
  <p:slideViewPr>
    <p:cSldViewPr snapToGrid="0">
      <p:cViewPr varScale="1">
        <p:scale>
          <a:sx n="56" d="100"/>
          <a:sy n="56" d="100"/>
        </p:scale>
        <p:origin x="-159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1212-7CDD-47BB-B461-E3962536E766}" type="datetimeFigureOut">
              <a:rPr lang="en-US" smtClean="0"/>
              <a:pPr/>
              <a:t>11/4/2014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6D1B6-67F5-448C-9C14-33A868FA40D4}" type="slidenum">
              <a:rPr lang="en-US" smtClean="0"/>
              <a:pPr/>
              <a:t>‹#›</a:t>
            </a:fld>
            <a:endParaRPr lang="en-US" dirty="0"/>
          </a:p>
        </p:txBody>
      </p:sp>
    </p:spTree>
    <p:extLst>
      <p:ext uri="{BB962C8B-B14F-4D97-AF65-F5344CB8AC3E}">
        <p14:creationId xmlns:p14="http://schemas.microsoft.com/office/powerpoint/2010/main" xmlns="" val="208725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371600" y="1143000"/>
            <a:ext cx="4114800" cy="30861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876A85-50D8-4A5A-A1C8-A9DB657103C1}" type="slidenum">
              <a:rPr lang="en-US" altLang="en-US" smtClean="0"/>
              <a:pPr>
                <a:spcBef>
                  <a:spcPct val="0"/>
                </a:spcBef>
              </a:pPr>
              <a:t>3</a:t>
            </a:fld>
            <a:endParaRPr lang="en-US" altLang="en-US" dirty="0" smtClean="0"/>
          </a:p>
        </p:txBody>
      </p:sp>
    </p:spTree>
    <p:extLst>
      <p:ext uri="{BB962C8B-B14F-4D97-AF65-F5344CB8AC3E}">
        <p14:creationId xmlns:p14="http://schemas.microsoft.com/office/powerpoint/2010/main" xmlns="" val="374483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Working phase</a:t>
            </a:r>
            <a:r>
              <a:rPr lang="en-US" baseline="0" dirty="0" smtClean="0"/>
              <a:t> – stretch stimulus is applied to the subcutaneous tissues, resulting in the manipulation of anchoring filaments of lymph capillaries and the smooth musculature in the wall of lymph angions.  Light directional pressure serves to move lymph fluid in the appropriate direction.  Pressure should be just enough to stretch the subQ tissues against the underlying fascia.</a:t>
            </a:r>
          </a:p>
          <a:p>
            <a:r>
              <a:rPr lang="en-US" baseline="0" dirty="0" smtClean="0"/>
              <a:t>Resting phase:  elasticity of the skin moves therapist’s hand passively back to the starting position / lymph vessels absorb fluid from interstitium</a:t>
            </a:r>
          </a:p>
          <a:p>
            <a:r>
              <a:rPr lang="en-US" baseline="0" dirty="0" smtClean="0"/>
              <a:t>In Lymphedema: the goal is reroute the lymph fluid around blocked areas.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17</a:t>
            </a:fld>
            <a:endParaRPr lang="en-US" dirty="0"/>
          </a:p>
        </p:txBody>
      </p:sp>
    </p:spTree>
    <p:extLst>
      <p:ext uri="{BB962C8B-B14F-4D97-AF65-F5344CB8AC3E}">
        <p14:creationId xmlns:p14="http://schemas.microsoft.com/office/powerpoint/2010/main" xmlns="" val="166662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CLT training advocates self-MLD, warm-up and deep</a:t>
            </a:r>
            <a:r>
              <a:rPr lang="en-US" baseline="0" dirty="0" smtClean="0"/>
              <a:t> breathing prior to exercising and stretching</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20</a:t>
            </a:fld>
            <a:endParaRPr lang="en-US" dirty="0"/>
          </a:p>
        </p:txBody>
      </p:sp>
    </p:spTree>
    <p:extLst>
      <p:ext uri="{BB962C8B-B14F-4D97-AF65-F5344CB8AC3E}">
        <p14:creationId xmlns:p14="http://schemas.microsoft.com/office/powerpoint/2010/main" xmlns="" val="254152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B1F975-F6A3-41C1-B020-3FBC12778BD0}" type="slidenum">
              <a:rPr lang="en-US" altLang="en-US" smtClean="0"/>
              <a:pPr>
                <a:spcBef>
                  <a:spcPct val="0"/>
                </a:spcBef>
              </a:pPr>
              <a:t>21</a:t>
            </a:fld>
            <a:endParaRPr lang="en-US" altLang="en-US" dirty="0" smtClean="0"/>
          </a:p>
        </p:txBody>
      </p:sp>
      <p:sp>
        <p:nvSpPr>
          <p:cNvPr id="116739"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116740" name="Rectangle 3"/>
          <p:cNvSpPr>
            <a:spLocks noGrp="1" noChangeArrowheads="1"/>
          </p:cNvSpPr>
          <p:nvPr>
            <p:ph type="body" idx="1"/>
          </p:nvPr>
        </p:nvSpPr>
        <p:spPr>
          <a:xfrm>
            <a:off x="914400" y="4330700"/>
            <a:ext cx="5029200" cy="4102100"/>
          </a:xfrm>
          <a:solidFill>
            <a:srgbClr val="FFFFFF"/>
          </a:solidFill>
          <a:ln>
            <a:solidFill>
              <a:srgbClr val="000000"/>
            </a:solidFill>
          </a:ln>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708166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Volumes</a:t>
            </a:r>
            <a:r>
              <a:rPr lang="en-US" baseline="0" dirty="0" smtClean="0"/>
              <a:t> were calculated from circumferential measures.</a:t>
            </a:r>
          </a:p>
          <a:p>
            <a:r>
              <a:rPr lang="en-US" baseline="0" dirty="0" smtClean="0"/>
              <a:t>Primary outcome was percent reduction in excess arm volume from baseline to 6 weeks.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24</a:t>
            </a:fld>
            <a:endParaRPr lang="en-US" dirty="0"/>
          </a:p>
        </p:txBody>
      </p:sp>
    </p:spTree>
    <p:extLst>
      <p:ext uri="{BB962C8B-B14F-4D97-AF65-F5344CB8AC3E}">
        <p14:creationId xmlns:p14="http://schemas.microsoft.com/office/powerpoint/2010/main" xmlns="" val="1419354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IPC = intermittent</a:t>
            </a:r>
            <a:r>
              <a:rPr lang="en-US" baseline="0" dirty="0" smtClean="0"/>
              <a:t> pneumatic compression</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29</a:t>
            </a:fld>
            <a:endParaRPr lang="en-US" dirty="0"/>
          </a:p>
        </p:txBody>
      </p:sp>
    </p:spTree>
    <p:extLst>
      <p:ext uri="{BB962C8B-B14F-4D97-AF65-F5344CB8AC3E}">
        <p14:creationId xmlns:p14="http://schemas.microsoft.com/office/powerpoint/2010/main" xmlns="" val="35491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31</a:t>
            </a:fld>
            <a:endParaRPr lang="en-US" dirty="0"/>
          </a:p>
        </p:txBody>
      </p:sp>
    </p:spTree>
    <p:extLst>
      <p:ext uri="{BB962C8B-B14F-4D97-AF65-F5344CB8AC3E}">
        <p14:creationId xmlns:p14="http://schemas.microsoft.com/office/powerpoint/2010/main" xmlns="" val="273851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In the cardio study,</a:t>
            </a:r>
            <a:r>
              <a:rPr lang="en-US" baseline="0" dirty="0" smtClean="0"/>
              <a:t> many BC survivors had anecdotal stories about the “don’ts” they had been told after treatment.  Though well intended, there was no published research to support this information.</a:t>
            </a:r>
          </a:p>
          <a:p>
            <a:r>
              <a:rPr lang="en-US" baseline="0" dirty="0" smtClean="0"/>
              <a:t>Why dragon boating? Strenuous, repetitive, upper body exercise that increases flexibility, aerobic capacity and strength.  Also, allows working with large group of women simultaneously.  Projects a visible, positive message to BC survivors.  Builds harmony, togetherness, teamwork.  It’s fun!! Vancouver has an annual Dragon Boat Festival.</a:t>
            </a:r>
          </a:p>
        </p:txBody>
      </p:sp>
      <p:sp>
        <p:nvSpPr>
          <p:cNvPr id="4" name="Slide Number Placeholder 3"/>
          <p:cNvSpPr>
            <a:spLocks noGrp="1"/>
          </p:cNvSpPr>
          <p:nvPr>
            <p:ph type="sldNum" sz="quarter" idx="10"/>
          </p:nvPr>
        </p:nvSpPr>
        <p:spPr/>
        <p:txBody>
          <a:bodyPr/>
          <a:lstStyle/>
          <a:p>
            <a:fld id="{0746D1B6-67F5-448C-9C14-33A868FA40D4}" type="slidenum">
              <a:rPr lang="en-US" smtClean="0"/>
              <a:pPr/>
              <a:t>32</a:t>
            </a:fld>
            <a:endParaRPr lang="en-US" dirty="0"/>
          </a:p>
        </p:txBody>
      </p:sp>
    </p:spTree>
    <p:extLst>
      <p:ext uri="{BB962C8B-B14F-4D97-AF65-F5344CB8AC3E}">
        <p14:creationId xmlns:p14="http://schemas.microsoft.com/office/powerpoint/2010/main" xmlns="" val="308280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371600" y="1143000"/>
            <a:ext cx="4114800" cy="3086100"/>
          </a:xfrm>
          <a:ln/>
        </p:spPr>
      </p:sp>
      <p:sp>
        <p:nvSpPr>
          <p:cNvPr id="1320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Gentle exercise + deep breathing. (think yoga)</a:t>
            </a:r>
          </a:p>
          <a:p>
            <a:r>
              <a:rPr lang="en-US" altLang="en-US" dirty="0" smtClean="0">
                <a:latin typeface="Arial" panose="020B0604020202020204" pitchFamily="34" charset="0"/>
              </a:rPr>
              <a:t>Directly after exercise:  reduction in arm volume of 52mls (5.8%)</a:t>
            </a:r>
          </a:p>
          <a:p>
            <a:r>
              <a:rPr lang="en-US" altLang="en-US" dirty="0" smtClean="0">
                <a:latin typeface="Arial" panose="020B0604020202020204" pitchFamily="34" charset="0"/>
              </a:rPr>
              <a:t>After 30 minutes:  reduction was 50 mls (5.3%)</a:t>
            </a:r>
          </a:p>
          <a:p>
            <a:r>
              <a:rPr lang="en-US" altLang="en-US" dirty="0" smtClean="0">
                <a:latin typeface="Arial" panose="020B0604020202020204" pitchFamily="34" charset="0"/>
              </a:rPr>
              <a:t>After 24 hours:  reduction was 46 mls (4.3%)</a:t>
            </a:r>
          </a:p>
          <a:p>
            <a:r>
              <a:rPr lang="en-US" altLang="en-US" dirty="0" smtClean="0">
                <a:latin typeface="Arial" panose="020B0604020202020204" pitchFamily="34" charset="0"/>
              </a:rPr>
              <a:t>After 1 week:  reduction was 33mls (3.5%)</a:t>
            </a:r>
          </a:p>
          <a:p>
            <a:r>
              <a:rPr lang="en-US" altLang="en-US" dirty="0" smtClean="0">
                <a:latin typeface="Arial" panose="020B0604020202020204" pitchFamily="34" charset="0"/>
              </a:rPr>
              <a:t>A cohort of 24 women continued the study for 1 month.  These women did the 10 minutes gentle exercise and deep breathing program each morning and each evening.  </a:t>
            </a:r>
          </a:p>
          <a:p>
            <a:r>
              <a:rPr lang="en-US" altLang="en-US" dirty="0" smtClean="0">
                <a:latin typeface="Arial" panose="020B0604020202020204" pitchFamily="34" charset="0"/>
              </a:rPr>
              <a:t>After 1 month with regular exercise:  reduction was 101 mls (9.0%)</a:t>
            </a:r>
          </a:p>
          <a:p>
            <a:endParaRPr lang="en-US" altLang="en-US" dirty="0" smtClean="0">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716030-3233-4E2F-AD15-7D696783DC37}" type="slidenum">
              <a:rPr lang="en-US" altLang="en-US" smtClean="0"/>
              <a:pPr>
                <a:spcBef>
                  <a:spcPct val="0"/>
                </a:spcBef>
              </a:pPr>
              <a:t>33</a:t>
            </a:fld>
            <a:endParaRPr lang="en-US" altLang="en-US" dirty="0" smtClean="0"/>
          </a:p>
        </p:txBody>
      </p:sp>
    </p:spTree>
    <p:extLst>
      <p:ext uri="{BB962C8B-B14F-4D97-AF65-F5344CB8AC3E}">
        <p14:creationId xmlns:p14="http://schemas.microsoft.com/office/powerpoint/2010/main" xmlns="" val="390390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371600" y="1143000"/>
            <a:ext cx="4114800" cy="30861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Aerobic and resistance ex.   +dragon boat paddling</a:t>
            </a:r>
          </a:p>
          <a:p>
            <a:r>
              <a:rPr lang="en-US" altLang="en-US" dirty="0" smtClean="0">
                <a:latin typeface="Arial" panose="020B0604020202020204" pitchFamily="34" charset="0"/>
              </a:rPr>
              <a:t>Arm circumference and upper body strength were measured at baseline, 8wks and 20 weeks. </a:t>
            </a:r>
          </a:p>
          <a:p>
            <a:r>
              <a:rPr lang="en-US" altLang="en-US" dirty="0" smtClean="0">
                <a:latin typeface="Arial" panose="020B0604020202020204" pitchFamily="34" charset="0"/>
              </a:rPr>
              <a:t>Circumference increased bilaterally as the result of increased mm. mass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FC3E6-5502-4BC8-B862-38194835DC09}" type="slidenum">
              <a:rPr lang="en-US" altLang="en-US" smtClean="0"/>
              <a:pPr>
                <a:spcBef>
                  <a:spcPct val="0"/>
                </a:spcBef>
              </a:pPr>
              <a:t>34</a:t>
            </a:fld>
            <a:endParaRPr lang="en-US" altLang="en-US" dirty="0" smtClean="0"/>
          </a:p>
        </p:txBody>
      </p:sp>
    </p:spTree>
    <p:extLst>
      <p:ext uri="{BB962C8B-B14F-4D97-AF65-F5344CB8AC3E}">
        <p14:creationId xmlns:p14="http://schemas.microsoft.com/office/powerpoint/2010/main" xmlns="" val="156010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ISL Staging (International Society of Lymphology)</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37</a:t>
            </a:fld>
            <a:endParaRPr lang="en-US" dirty="0"/>
          </a:p>
        </p:txBody>
      </p:sp>
    </p:spTree>
    <p:extLst>
      <p:ext uri="{BB962C8B-B14F-4D97-AF65-F5344CB8AC3E}">
        <p14:creationId xmlns:p14="http://schemas.microsoft.com/office/powerpoint/2010/main" xmlns="" val="311524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Patient self-report questionnaire:</a:t>
            </a:r>
            <a:r>
              <a:rPr lang="en-US" baseline="0" dirty="0" smtClean="0"/>
              <a:t> </a:t>
            </a:r>
            <a:r>
              <a:rPr lang="en-US" sz="1200" b="1" dirty="0" smtClean="0">
                <a:solidFill>
                  <a:srgbClr val="FF66CC"/>
                </a:solidFill>
              </a:rPr>
              <a:t>Norman SA et al. </a:t>
            </a:r>
            <a:r>
              <a:rPr lang="en-US" sz="1200" dirty="0" smtClean="0">
                <a:solidFill>
                  <a:srgbClr val="FF66CC"/>
                </a:solidFill>
              </a:rPr>
              <a:t>Phys </a:t>
            </a:r>
            <a:r>
              <a:rPr lang="en-US" sz="1200" dirty="0" err="1" smtClean="0">
                <a:solidFill>
                  <a:srgbClr val="FF66CC"/>
                </a:solidFill>
              </a:rPr>
              <a:t>Ther</a:t>
            </a:r>
            <a:r>
              <a:rPr lang="en-US" sz="1200" dirty="0" smtClean="0">
                <a:solidFill>
                  <a:srgbClr val="FF66CC"/>
                </a:solidFill>
              </a:rPr>
              <a:t> 2001</a:t>
            </a:r>
          </a:p>
          <a:p>
            <a:r>
              <a:rPr lang="en-US" sz="1200" b="0" i="0" kern="1200" dirty="0" smtClean="0">
                <a:solidFill>
                  <a:schemeClr val="tx1"/>
                </a:solidFill>
                <a:effectLst/>
                <a:latin typeface="+mn-lt"/>
                <a:ea typeface="+mn-ea"/>
                <a:cs typeface="+mn-cs"/>
              </a:rPr>
              <a:t>Bio-impedance Spectroscopy is a refinement and further development of the use of electrical impedance devices originally designed to measure body composition. BIS devices utilize frequency dependent electrical current flow characteristics to quantify changes in extracellular fluid levels in an individual limb.</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4</a:t>
            </a:fld>
            <a:endParaRPr lang="en-US" dirty="0"/>
          </a:p>
        </p:txBody>
      </p:sp>
    </p:spTree>
    <p:extLst>
      <p:ext uri="{BB962C8B-B14F-4D97-AF65-F5344CB8AC3E}">
        <p14:creationId xmlns:p14="http://schemas.microsoft.com/office/powerpoint/2010/main" xmlns="" val="1675321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ISL Staging (International Society of </a:t>
            </a:r>
            <a:r>
              <a:rPr lang="en-US" dirty="0" err="1" smtClean="0"/>
              <a:t>Lymphology</a:t>
            </a:r>
            <a:r>
              <a:rPr lang="en-US" dirty="0" smtClean="0"/>
              <a:t>)</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38</a:t>
            </a:fld>
            <a:endParaRPr lang="en-US" dirty="0"/>
          </a:p>
        </p:txBody>
      </p:sp>
    </p:spTree>
    <p:extLst>
      <p:ext uri="{BB962C8B-B14F-4D97-AF65-F5344CB8AC3E}">
        <p14:creationId xmlns:p14="http://schemas.microsoft.com/office/powerpoint/2010/main" xmlns="" val="604979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5DDC02-7FA0-4C95-B843-C6F60103A8C7}" type="slidenum">
              <a:rPr lang="en-US" altLang="en-US" smtClean="0"/>
              <a:pPr>
                <a:spcBef>
                  <a:spcPct val="0"/>
                </a:spcBef>
              </a:pPr>
              <a:t>45</a:t>
            </a:fld>
            <a:endParaRPr lang="en-US" altLang="en-US" dirty="0" smtClean="0"/>
          </a:p>
        </p:txBody>
      </p:sp>
      <p:sp>
        <p:nvSpPr>
          <p:cNvPr id="144387" name="Rectangle 2"/>
          <p:cNvSpPr>
            <a:spLocks noGrp="1" noRot="1" noChangeAspect="1" noChangeArrowheads="1" noTextEdit="1"/>
          </p:cNvSpPr>
          <p:nvPr>
            <p:ph type="sldImg"/>
          </p:nvPr>
        </p:nvSpPr>
        <p:spPr>
          <a:xfrm>
            <a:off x="1152525" y="684213"/>
            <a:ext cx="4557713" cy="3417887"/>
          </a:xfrm>
          <a:solidFill>
            <a:srgbClr val="FFFFFF"/>
          </a:solidFill>
          <a:ln/>
        </p:spPr>
      </p:sp>
      <p:sp>
        <p:nvSpPr>
          <p:cNvPr id="144388" name="Rectangle 3"/>
          <p:cNvSpPr>
            <a:spLocks noGrp="1" noChangeArrowheads="1"/>
          </p:cNvSpPr>
          <p:nvPr>
            <p:ph type="body" idx="1"/>
          </p:nvPr>
        </p:nvSpPr>
        <p:spPr>
          <a:xfrm>
            <a:off x="914400" y="4330700"/>
            <a:ext cx="5029200" cy="4102100"/>
          </a:xfrm>
          <a:solidFill>
            <a:srgbClr val="FFFFFF"/>
          </a:solidFill>
          <a:ln>
            <a:solidFill>
              <a:srgbClr val="000000"/>
            </a:solidFill>
          </a:ln>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xmlns="" val="347371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The Academy</a:t>
            </a:r>
            <a:r>
              <a:rPr lang="en-US" baseline="0" dirty="0" smtClean="0"/>
              <a:t> of Lymphatic Studies sells a program that calculates these volumes and compares the affected and unaffected limbs.</a:t>
            </a:r>
          </a:p>
          <a:p>
            <a:r>
              <a:rPr lang="en-US" dirty="0" smtClean="0"/>
              <a:t>https://www.lymphedemastore.com/ViewProducts.aspx?cid=107&amp;Description=CD%27s (educational</a:t>
            </a:r>
            <a:r>
              <a:rPr lang="en-US" baseline="0" dirty="0" smtClean="0"/>
              <a:t> materials / CDs)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5</a:t>
            </a:fld>
            <a:endParaRPr lang="en-US" dirty="0"/>
          </a:p>
        </p:txBody>
      </p:sp>
    </p:spTree>
    <p:extLst>
      <p:ext uri="{BB962C8B-B14F-4D97-AF65-F5344CB8AC3E}">
        <p14:creationId xmlns:p14="http://schemas.microsoft.com/office/powerpoint/2010/main" xmlns="" val="34221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CDT – Hallmark of Lymphedema treatment since the 1970s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10</a:t>
            </a:fld>
            <a:endParaRPr lang="en-US" dirty="0"/>
          </a:p>
        </p:txBody>
      </p:sp>
    </p:spTree>
    <p:extLst>
      <p:ext uri="{BB962C8B-B14F-4D97-AF65-F5344CB8AC3E}">
        <p14:creationId xmlns:p14="http://schemas.microsoft.com/office/powerpoint/2010/main" xmlns="" val="423210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Law of LaPlace: If compression is applied, using the same tension throughout, the greatest pressure will exist at the area of smallest radius.</a:t>
            </a:r>
          </a:p>
          <a:p>
            <a:r>
              <a:rPr lang="en-US" dirty="0" smtClean="0"/>
              <a:t>P = T/R:  P=</a:t>
            </a:r>
            <a:r>
              <a:rPr lang="en-US" baseline="0" dirty="0" smtClean="0"/>
              <a:t> pressure, T = tension, R = radius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12</a:t>
            </a:fld>
            <a:endParaRPr lang="en-US" dirty="0"/>
          </a:p>
        </p:txBody>
      </p:sp>
    </p:spTree>
    <p:extLst>
      <p:ext uri="{BB962C8B-B14F-4D97-AF65-F5344CB8AC3E}">
        <p14:creationId xmlns:p14="http://schemas.microsoft.com/office/powerpoint/2010/main" xmlns="" val="196453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Increases</a:t>
            </a:r>
            <a:r>
              <a:rPr lang="en-US" baseline="0" dirty="0" smtClean="0"/>
              <a:t> drainage: narrows vessels to accelerate flow (up to 1.5x normal without exercise), reduces lumen of dilated veins with insufficient valves – making some valves sufficient again, pressure gradient in the right direction</a:t>
            </a:r>
          </a:p>
          <a:p>
            <a:r>
              <a:rPr lang="en-US" baseline="0" dirty="0" smtClean="0"/>
              <a:t>Improves venous pump function – with edema, skin loses its elasticity, compression can act in its place, thereby increasing external resistance against the muscle pump so that it can act on the veins and lymphatics</a:t>
            </a:r>
          </a:p>
          <a:p>
            <a:r>
              <a:rPr lang="en-US" baseline="0" dirty="0" smtClean="0"/>
              <a:t>Softens </a:t>
            </a:r>
            <a:r>
              <a:rPr lang="en-US" baseline="0" dirty="0" err="1" smtClean="0"/>
              <a:t>fibrotics</a:t>
            </a:r>
            <a:r>
              <a:rPr lang="en-US" baseline="0" dirty="0" smtClean="0"/>
              <a:t> tissues – like in burns, compression can soften scar tissue; foam can be added to get compression at </a:t>
            </a:r>
            <a:r>
              <a:rPr lang="en-US" baseline="0" dirty="0" err="1" smtClean="0"/>
              <a:t>lymphostatic</a:t>
            </a:r>
            <a:r>
              <a:rPr lang="en-US" baseline="0" dirty="0" smtClean="0"/>
              <a:t> fibrosis areas</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13</a:t>
            </a:fld>
            <a:endParaRPr lang="en-US" dirty="0"/>
          </a:p>
        </p:txBody>
      </p:sp>
    </p:spTree>
    <p:extLst>
      <p:ext uri="{BB962C8B-B14F-4D97-AF65-F5344CB8AC3E}">
        <p14:creationId xmlns:p14="http://schemas.microsoft.com/office/powerpoint/2010/main" xmlns="" val="245562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Working Pressure:</a:t>
            </a:r>
            <a:r>
              <a:rPr lang="en-US" baseline="0" dirty="0" smtClean="0"/>
              <a:t> the (temporary) resistance the bandage gives to working muscles.  This active working pressure results in an increase of tissue pressure and the venous and lymphatic vessels in the superficial and in the deep systems are compressed.  The return of fluids within these vessel systems is improved.</a:t>
            </a:r>
          </a:p>
          <a:p>
            <a:r>
              <a:rPr lang="en-US" baseline="0" dirty="0" smtClean="0"/>
              <a:t>The lower the elasticity of a compression bandage, the higher the working pressure.</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14</a:t>
            </a:fld>
            <a:endParaRPr lang="en-US" dirty="0"/>
          </a:p>
        </p:txBody>
      </p:sp>
    </p:spTree>
    <p:extLst>
      <p:ext uri="{BB962C8B-B14F-4D97-AF65-F5344CB8AC3E}">
        <p14:creationId xmlns:p14="http://schemas.microsoft.com/office/powerpoint/2010/main" xmlns="" val="176068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traditional CDT</a:t>
            </a:r>
            <a:r>
              <a:rPr lang="en-US" baseline="0" dirty="0" smtClean="0"/>
              <a:t> teaching is that compression garments can help reduce refilling of a decongested limb, but cannot, by themselves, reduce swelling</a:t>
            </a:r>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15</a:t>
            </a:fld>
            <a:endParaRPr lang="en-US" dirty="0"/>
          </a:p>
        </p:txBody>
      </p:sp>
    </p:spTree>
    <p:extLst>
      <p:ext uri="{BB962C8B-B14F-4D97-AF65-F5344CB8AC3E}">
        <p14:creationId xmlns:p14="http://schemas.microsoft.com/office/powerpoint/2010/main" xmlns="" val="318065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6D1B6-67F5-448C-9C14-33A868FA40D4}" type="slidenum">
              <a:rPr lang="en-US" smtClean="0"/>
              <a:pPr/>
              <a:t>16</a:t>
            </a:fld>
            <a:endParaRPr lang="en-US" dirty="0"/>
          </a:p>
        </p:txBody>
      </p:sp>
    </p:spTree>
    <p:extLst>
      <p:ext uri="{BB962C8B-B14F-4D97-AF65-F5344CB8AC3E}">
        <p14:creationId xmlns:p14="http://schemas.microsoft.com/office/powerpoint/2010/main" xmlns="" val="24168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normAutofit/>
          </a:bodyPr>
          <a:lstStyle/>
          <a:p>
            <a:pPr lvl="0"/>
            <a:endParaRPr lang="en-US" noProof="0" dirty="0" smtClean="0"/>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pPr>
              <a:defRPr/>
            </a:pPr>
            <a:fld id="{97DCAD47-DAFD-47BE-BBFC-E54544E4AD92}" type="slidenum">
              <a:rPr lang="en-US" altLang="en-US"/>
              <a:pPr>
                <a:defRPr/>
              </a:pPr>
              <a:t>‹#›</a:t>
            </a:fld>
            <a:endParaRPr lang="en-US" altLang="en-US" dirty="0"/>
          </a:p>
        </p:txBody>
      </p:sp>
    </p:spTree>
    <p:extLst>
      <p:ext uri="{BB962C8B-B14F-4D97-AF65-F5344CB8AC3E}">
        <p14:creationId xmlns:p14="http://schemas.microsoft.com/office/powerpoint/2010/main" xmlns="" val="108645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dirty="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pPr>
              <a:defRPr/>
            </a:pPr>
            <a:fld id="{5406029C-B002-44E2-9E08-2ED5E4EC9F24}" type="slidenum">
              <a:rPr lang="en-US" altLang="en-US"/>
              <a:pPr>
                <a:defRPr/>
              </a:pPr>
              <a:t>‹#›</a:t>
            </a:fld>
            <a:endParaRPr lang="en-US" altLang="en-US" dirty="0"/>
          </a:p>
        </p:txBody>
      </p:sp>
    </p:spTree>
    <p:extLst>
      <p:ext uri="{BB962C8B-B14F-4D97-AF65-F5344CB8AC3E}">
        <p14:creationId xmlns:p14="http://schemas.microsoft.com/office/powerpoint/2010/main" xmlns="" val="279252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50606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212633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72184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9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69935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41388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2651132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45901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87782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419217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237602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0286EC-D770-4321-81A7-2F374E96961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FB285E-9942-4B6A-9D78-7EF17AE8F1FD}" type="datetimeFigureOut">
              <a:rPr lang="en-US" smtClean="0"/>
              <a:pPr/>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2"/>
            <a:ext cx="609600" cy="365125"/>
          </a:xfrm>
        </p:spPr>
        <p:txBody>
          <a:bodyPr/>
          <a:lstStyle/>
          <a:p>
            <a:fld id="{D20286EC-D770-4321-81A7-2F374E96961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B8FB285E-9942-4B6A-9D78-7EF17AE8F1FD}" type="datetimeFigureOut">
              <a:rPr lang="en-US" smtClean="0"/>
              <a:pPr/>
              <a:t>11/4/2014</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D20286EC-D770-4321-81A7-2F374E96961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B285E-9942-4B6A-9D78-7EF17AE8F1FD}" type="datetimeFigureOut">
              <a:rPr lang="en-US" smtClean="0"/>
              <a:pPr/>
              <a:t>11/4/2014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286EC-D770-4321-81A7-2F374E969611}" type="slidenum">
              <a:rPr lang="en-US" smtClean="0"/>
              <a:pPr/>
              <a:t>‹#›</a:t>
            </a:fld>
            <a:endParaRPr lang="en-US" dirty="0"/>
          </a:p>
        </p:txBody>
      </p:sp>
    </p:spTree>
    <p:extLst>
      <p:ext uri="{BB962C8B-B14F-4D97-AF65-F5344CB8AC3E}">
        <p14:creationId xmlns:p14="http://schemas.microsoft.com/office/powerpoint/2010/main" xmlns="" val="32174337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Girl_Ocea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idx="1"/>
          </p:nvPr>
        </p:nvSpPr>
        <p:spPr>
          <a:xfrm>
            <a:off x="4470400" y="304800"/>
            <a:ext cx="4572000" cy="6400800"/>
          </a:xfrm>
          <a:solidFill>
            <a:schemeClr val="bg1">
              <a:alpha val="94901"/>
            </a:schemeClr>
          </a:solidFill>
          <a:ln w="57150">
            <a:solidFill>
              <a:srgbClr val="92D050"/>
            </a:solidFill>
            <a:miter lim="800000"/>
            <a:headEnd/>
            <a:tailEnd/>
          </a:ln>
        </p:spPr>
        <p:txBody>
          <a:bodyPr/>
          <a:lstStyle/>
          <a:p>
            <a:pPr algn="ctr" eaLnBrk="1" hangingPunct="1">
              <a:buFont typeface="Wingdings 2" panose="05020102010507070707" pitchFamily="18" charset="2"/>
              <a:buNone/>
            </a:pPr>
            <a:endParaRPr lang="en-US" altLang="en-US" sz="3200" b="1" smtClean="0"/>
          </a:p>
          <a:p>
            <a:pPr algn="ctr" eaLnBrk="1" hangingPunct="1">
              <a:buFont typeface="Wingdings 2" panose="05020102010507070707" pitchFamily="18" charset="2"/>
              <a:buNone/>
            </a:pPr>
            <a:endParaRPr lang="en-US" altLang="en-US" sz="3200" b="1" smtClean="0"/>
          </a:p>
          <a:p>
            <a:pPr algn="ctr" eaLnBrk="1" hangingPunct="1">
              <a:buFont typeface="Wingdings 2" panose="05020102010507070707" pitchFamily="18" charset="2"/>
              <a:buNone/>
            </a:pPr>
            <a:r>
              <a:rPr lang="en-US" altLang="en-US" sz="1600" smtClean="0"/>
              <a:t>2014 Annual Breast Cancer Rehabilitation </a:t>
            </a:r>
          </a:p>
          <a:p>
            <a:pPr algn="ctr" eaLnBrk="1" hangingPunct="1">
              <a:buFont typeface="Wingdings 2" panose="05020102010507070707" pitchFamily="18" charset="2"/>
              <a:buNone/>
            </a:pPr>
            <a:r>
              <a:rPr lang="en-US" altLang="en-US" sz="1600" smtClean="0"/>
              <a:t>Healthcare Provider Event </a:t>
            </a:r>
          </a:p>
          <a:p>
            <a:pPr algn="ctr" eaLnBrk="1" hangingPunct="1">
              <a:buFont typeface="Wingdings 2" panose="05020102010507070707" pitchFamily="18" charset="2"/>
              <a:buNone/>
            </a:pPr>
            <a:endParaRPr lang="en-US" altLang="en-US" sz="1800" b="1" smtClean="0"/>
          </a:p>
          <a:p>
            <a:pPr algn="ctr" eaLnBrk="1" hangingPunct="1">
              <a:buFont typeface="Wingdings 2" panose="05020102010507070707" pitchFamily="18" charset="2"/>
              <a:buNone/>
            </a:pPr>
            <a:r>
              <a:rPr lang="en-US" altLang="en-US" sz="1800" b="1" smtClean="0"/>
              <a:t>A Manual Therapy and Exercise Approach to Breast Cancer Rehabilitation Course</a:t>
            </a:r>
          </a:p>
          <a:p>
            <a:pPr algn="ctr" eaLnBrk="1" hangingPunct="1">
              <a:buFont typeface="Wingdings 2" panose="05020102010507070707" pitchFamily="18" charset="2"/>
              <a:buNone/>
            </a:pPr>
            <a:endParaRPr lang="en-US" altLang="en-US" sz="1400" smtClean="0"/>
          </a:p>
          <a:p>
            <a:pPr algn="ctr" eaLnBrk="1" hangingPunct="1">
              <a:buFont typeface="Wingdings 2" panose="05020102010507070707" pitchFamily="18" charset="2"/>
              <a:buNone/>
            </a:pPr>
            <a:r>
              <a:rPr lang="en-US" altLang="en-US" sz="1400" smtClean="0"/>
              <a:t>November 7</a:t>
            </a:r>
            <a:r>
              <a:rPr lang="en-US" altLang="en-US" sz="1400" baseline="30000" smtClean="0"/>
              <a:t>th</a:t>
            </a:r>
            <a:r>
              <a:rPr lang="en-US" altLang="en-US" sz="1400" smtClean="0"/>
              <a:t> and 8</a:t>
            </a:r>
            <a:r>
              <a:rPr lang="en-US" altLang="en-US" sz="1400" baseline="30000" smtClean="0"/>
              <a:t>th</a:t>
            </a:r>
            <a:r>
              <a:rPr lang="en-US" altLang="en-US" sz="1400" smtClean="0"/>
              <a:t>, 2014</a:t>
            </a:r>
          </a:p>
          <a:p>
            <a:pPr algn="ctr" eaLnBrk="1" hangingPunct="1">
              <a:buFont typeface="Wingdings 2" panose="05020102010507070707" pitchFamily="18" charset="2"/>
              <a:buNone/>
            </a:pPr>
            <a:r>
              <a:rPr lang="en-US" altLang="en-US" sz="1400" smtClean="0"/>
              <a:t>Mercer University, Atlanta, GA</a:t>
            </a:r>
          </a:p>
          <a:p>
            <a:pPr algn="ctr" eaLnBrk="1" hangingPunct="1">
              <a:buFont typeface="Wingdings" panose="05000000000000000000" pitchFamily="2" charset="2"/>
              <a:buNone/>
            </a:pPr>
            <a:endParaRPr lang="en-US" altLang="en-US" sz="1800" b="1" smtClean="0">
              <a:latin typeface="Arial" panose="020B0604020202020204" pitchFamily="34" charset="0"/>
              <a:ea typeface="Arial Unicode MS" panose="020B0604020202020204" pitchFamily="34" charset="-128"/>
              <a:cs typeface="Arial" panose="020B0604020202020204" pitchFamily="34" charset="0"/>
            </a:endParaRPr>
          </a:p>
          <a:p>
            <a:pPr algn="ctr" eaLnBrk="1" hangingPunct="1">
              <a:buFont typeface="Wingdings" panose="05000000000000000000" pitchFamily="2" charset="2"/>
              <a:buNone/>
            </a:pPr>
            <a:r>
              <a:rPr lang="en-US" altLang="en-US" sz="1600" b="1" smtClean="0">
                <a:latin typeface="Arial" panose="020B0604020202020204" pitchFamily="34" charset="0"/>
                <a:ea typeface="Arial Unicode MS" panose="020B0604020202020204" pitchFamily="34" charset="-128"/>
                <a:cs typeface="Arial" panose="020B0604020202020204" pitchFamily="34" charset="0"/>
              </a:rPr>
              <a:t>Sponsored By:</a:t>
            </a:r>
          </a:p>
          <a:p>
            <a:pPr algn="ctr" eaLnBrk="1" hangingPunct="1">
              <a:buFont typeface="Wingdings" panose="05000000000000000000" pitchFamily="2" charset="2"/>
              <a:buNone/>
            </a:pPr>
            <a:endParaRPr lang="en-US" altLang="en-US" sz="1200" smtClean="0">
              <a:latin typeface="Arial" panose="020B0604020202020204" pitchFamily="34" charset="0"/>
              <a:ea typeface="Arial Unicode MS" panose="020B0604020202020204" pitchFamily="34" charset="-128"/>
              <a:cs typeface="Arial" panose="020B0604020202020204" pitchFamily="34" charset="0"/>
            </a:endParaRPr>
          </a:p>
          <a:p>
            <a:pPr algn="ctr" eaLnBrk="1" hangingPunct="1">
              <a:buFont typeface="Wingdings" panose="05000000000000000000" pitchFamily="2" charset="2"/>
              <a:buNone/>
            </a:pPr>
            <a:r>
              <a:rPr lang="en-US" altLang="en-US" sz="1200" smtClean="0">
                <a:latin typeface="Arial" panose="020B0604020202020204" pitchFamily="34" charset="0"/>
                <a:ea typeface="Arial Unicode MS" panose="020B0604020202020204" pitchFamily="34" charset="-128"/>
                <a:cs typeface="Arial" panose="020B0604020202020204" pitchFamily="34" charset="0"/>
              </a:rPr>
              <a:t>TurningPoint’s Edith Van Riper-HaaseBreast Cancer Rehabiltation Advocacy Fund</a:t>
            </a:r>
          </a:p>
          <a:p>
            <a:pPr algn="ctr" eaLnBrk="1" hangingPunct="1">
              <a:buFont typeface="Wingdings" panose="05000000000000000000" pitchFamily="2" charset="2"/>
              <a:buNone/>
            </a:pPr>
            <a:endParaRPr lang="en-US" altLang="en-US" sz="1800" b="1" smtClean="0">
              <a:latin typeface="Arial" panose="020B0604020202020204" pitchFamily="34" charset="0"/>
              <a:ea typeface="Arial Unicode MS" panose="020B0604020202020204" pitchFamily="34" charset="-128"/>
              <a:cs typeface="Arial" panose="020B0604020202020204" pitchFamily="34" charset="0"/>
            </a:endParaRP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545400" y="115443000"/>
            <a:ext cx="3168650"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pic>
      <p:pic>
        <p:nvPicPr>
          <p:cNvPr id="7173" name="Picture 4" descr="Oncologylogo.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7888" y="5037138"/>
            <a:ext cx="2308225"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Picture 8" descr="TP Logo July 2013.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57800" y="609600"/>
            <a:ext cx="297973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TextBox 7"/>
          <p:cNvSpPr txBox="1">
            <a:spLocks noChangeArrowheads="1"/>
          </p:cNvSpPr>
          <p:nvPr/>
        </p:nvSpPr>
        <p:spPr bwMode="auto">
          <a:xfrm>
            <a:off x="6080125" y="6378575"/>
            <a:ext cx="17160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chemeClr val="tx1"/>
                </a:solidFill>
                <a:latin typeface="Tahoma" panose="020B0604030504040204" pitchFamily="34" charset="0"/>
                <a:cs typeface="Arial" panose="020B0604020202020204" pitchFamily="34" charset="0"/>
              </a:defRPr>
            </a:lvl1pPr>
            <a:lvl2pPr marL="742950" indent="-285750">
              <a:defRPr sz="900">
                <a:solidFill>
                  <a:schemeClr val="tx1"/>
                </a:solidFill>
                <a:latin typeface="Tahoma" panose="020B0604030504040204" pitchFamily="34" charset="0"/>
                <a:cs typeface="Arial" panose="020B0604020202020204" pitchFamily="34" charset="0"/>
              </a:defRPr>
            </a:lvl2pPr>
            <a:lvl3pPr marL="1143000" indent="-228600">
              <a:defRPr sz="900">
                <a:solidFill>
                  <a:schemeClr val="tx1"/>
                </a:solidFill>
                <a:latin typeface="Tahoma" panose="020B0604030504040204" pitchFamily="34" charset="0"/>
                <a:cs typeface="Arial" panose="020B0604020202020204" pitchFamily="34" charset="0"/>
              </a:defRPr>
            </a:lvl3pPr>
            <a:lvl4pPr marL="1600200" indent="-228600">
              <a:defRPr sz="900">
                <a:solidFill>
                  <a:schemeClr val="tx1"/>
                </a:solidFill>
                <a:latin typeface="Tahoma" panose="020B0604030504040204" pitchFamily="34" charset="0"/>
                <a:cs typeface="Arial" panose="020B0604020202020204" pitchFamily="34" charset="0"/>
              </a:defRPr>
            </a:lvl4pPr>
            <a:lvl5pPr marL="2057400" indent="-228600">
              <a:defRPr sz="9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1400">
                <a:latin typeface="Arial" panose="020B0604020202020204" pitchFamily="34" charset="0"/>
              </a:rPr>
              <a:t>thevisualab.com</a:t>
            </a:r>
          </a:p>
        </p:txBody>
      </p:sp>
      <p:sp>
        <p:nvSpPr>
          <p:cNvPr id="10" name="TextBox 9"/>
          <p:cNvSpPr txBox="1"/>
          <p:nvPr/>
        </p:nvSpPr>
        <p:spPr>
          <a:xfrm>
            <a:off x="222250" y="5249863"/>
            <a:ext cx="3962400" cy="954087"/>
          </a:xfrm>
          <a:prstGeom prst="rect">
            <a:avLst/>
          </a:prstGeom>
          <a:solidFill>
            <a:srgbClr val="92D050"/>
          </a:solidFill>
          <a:ln w="38100" cmpd="sng">
            <a:solidFill>
              <a:srgbClr val="FF99CC"/>
            </a:solidFill>
          </a:ln>
        </p:spPr>
        <p:style>
          <a:lnRef idx="3">
            <a:schemeClr val="lt1"/>
          </a:lnRef>
          <a:fillRef idx="1">
            <a:schemeClr val="accent3"/>
          </a:fillRef>
          <a:effectRef idx="1">
            <a:schemeClr val="accent3"/>
          </a:effectRef>
          <a:fontRef idx="minor">
            <a:schemeClr val="lt1"/>
          </a:fontRef>
        </p:style>
        <p:txBody>
          <a:bodyPr>
            <a:spAutoFit/>
          </a:bodyPr>
          <a:lstStyle/>
          <a:p>
            <a:pPr algn="ctr" eaLnBrk="1" hangingPunct="1">
              <a:defRPr/>
            </a:pPr>
            <a:r>
              <a:rPr lang="en-US" sz="1400" dirty="0">
                <a:solidFill>
                  <a:schemeClr val="bg1"/>
                </a:solidFill>
                <a:latin typeface="Arial" pitchFamily="34" charset="0"/>
                <a:cs typeface="Arial" pitchFamily="34" charset="0"/>
              </a:rPr>
              <a:t>Presentations are</a:t>
            </a:r>
          </a:p>
          <a:p>
            <a:pPr algn="ctr" eaLnBrk="1" hangingPunct="1">
              <a:defRPr/>
            </a:pPr>
            <a:r>
              <a:rPr lang="en-US" sz="1400" dirty="0">
                <a:solidFill>
                  <a:schemeClr val="bg1"/>
                </a:solidFill>
                <a:latin typeface="Arial" pitchFamily="34" charset="0"/>
                <a:cs typeface="Arial" pitchFamily="34" charset="0"/>
              </a:rPr>
              <a:t>Available on TurningPoint’s Website:  </a:t>
            </a:r>
          </a:p>
          <a:p>
            <a:pPr algn="ctr" eaLnBrk="1" hangingPunct="1">
              <a:defRPr/>
            </a:pPr>
            <a:r>
              <a:rPr lang="en-US" sz="1400" dirty="0">
                <a:solidFill>
                  <a:schemeClr val="bg1"/>
                </a:solidFill>
                <a:latin typeface="Arial" pitchFamily="34" charset="0"/>
                <a:cs typeface="Arial" pitchFamily="34" charset="0"/>
              </a:rPr>
              <a:t>myturningpoint.org</a:t>
            </a:r>
          </a:p>
          <a:p>
            <a:pPr algn="ctr" eaLnBrk="1" hangingPunct="1">
              <a:defRPr/>
            </a:pPr>
            <a:r>
              <a:rPr lang="en-US" sz="1400" dirty="0">
                <a:solidFill>
                  <a:schemeClr val="bg1"/>
                </a:solidFill>
                <a:latin typeface="Arial" pitchFamily="34" charset="0"/>
                <a:cs typeface="Arial" pitchFamily="34" charset="0"/>
              </a:rPr>
              <a:t>Click on Course Link</a:t>
            </a:r>
          </a:p>
        </p:txBody>
      </p:sp>
      <p:pic>
        <p:nvPicPr>
          <p:cNvPr id="7177" name="Picture 12" descr="the visualab - Your brand's best frien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65850" y="5862638"/>
            <a:ext cx="16383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04088" y="5010150"/>
            <a:ext cx="13922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9" name="TextBox 7"/>
          <p:cNvSpPr txBox="1">
            <a:spLocks noChangeArrowheads="1"/>
          </p:cNvSpPr>
          <p:nvPr/>
        </p:nvSpPr>
        <p:spPr bwMode="auto">
          <a:xfrm>
            <a:off x="4316413" y="5499100"/>
            <a:ext cx="2971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chemeClr val="tx1"/>
                </a:solidFill>
                <a:latin typeface="Tahoma" panose="020B0604030504040204" pitchFamily="34" charset="0"/>
                <a:cs typeface="Arial" panose="020B0604020202020204" pitchFamily="34" charset="0"/>
              </a:defRPr>
            </a:lvl1pPr>
            <a:lvl2pPr marL="742950" indent="-285750">
              <a:defRPr sz="900">
                <a:solidFill>
                  <a:schemeClr val="tx1"/>
                </a:solidFill>
                <a:latin typeface="Tahoma" panose="020B0604030504040204" pitchFamily="34" charset="0"/>
                <a:cs typeface="Arial" panose="020B0604020202020204" pitchFamily="34" charset="0"/>
              </a:defRPr>
            </a:lvl2pPr>
            <a:lvl3pPr marL="1143000" indent="-228600">
              <a:defRPr sz="900">
                <a:solidFill>
                  <a:schemeClr val="tx1"/>
                </a:solidFill>
                <a:latin typeface="Tahoma" panose="020B0604030504040204" pitchFamily="34" charset="0"/>
                <a:cs typeface="Arial" panose="020B0604020202020204" pitchFamily="34" charset="0"/>
              </a:defRPr>
            </a:lvl3pPr>
            <a:lvl4pPr marL="1600200" indent="-228600">
              <a:defRPr sz="900">
                <a:solidFill>
                  <a:schemeClr val="tx1"/>
                </a:solidFill>
                <a:latin typeface="Tahoma" panose="020B0604030504040204" pitchFamily="34" charset="0"/>
                <a:cs typeface="Arial" panose="020B0604020202020204" pitchFamily="34" charset="0"/>
              </a:defRPr>
            </a:lvl4pPr>
            <a:lvl5pPr marL="2057400" indent="-228600">
              <a:defRPr sz="9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1400">
                <a:latin typeface="Arial" panose="020B0604020202020204" pitchFamily="34" charset="0"/>
              </a:rPr>
              <a:t>www.oncologypt.org</a:t>
            </a:r>
          </a:p>
        </p:txBody>
      </p:sp>
      <p:sp>
        <p:nvSpPr>
          <p:cNvPr id="7180" name="TextBox 7"/>
          <p:cNvSpPr txBox="1">
            <a:spLocks noChangeArrowheads="1"/>
          </p:cNvSpPr>
          <p:nvPr/>
        </p:nvSpPr>
        <p:spPr bwMode="auto">
          <a:xfrm>
            <a:off x="6397625" y="5489575"/>
            <a:ext cx="2971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chemeClr val="tx1"/>
                </a:solidFill>
                <a:latin typeface="Tahoma" panose="020B0604030504040204" pitchFamily="34" charset="0"/>
                <a:cs typeface="Arial" panose="020B0604020202020204" pitchFamily="34" charset="0"/>
              </a:defRPr>
            </a:lvl1pPr>
            <a:lvl2pPr marL="742950" indent="-285750">
              <a:defRPr sz="900">
                <a:solidFill>
                  <a:schemeClr val="tx1"/>
                </a:solidFill>
                <a:latin typeface="Tahoma" panose="020B0604030504040204" pitchFamily="34" charset="0"/>
                <a:cs typeface="Arial" panose="020B0604020202020204" pitchFamily="34" charset="0"/>
              </a:defRPr>
            </a:lvl2pPr>
            <a:lvl3pPr marL="1143000" indent="-228600">
              <a:defRPr sz="900">
                <a:solidFill>
                  <a:schemeClr val="tx1"/>
                </a:solidFill>
                <a:latin typeface="Tahoma" panose="020B0604030504040204" pitchFamily="34" charset="0"/>
                <a:cs typeface="Arial" panose="020B0604020202020204" pitchFamily="34" charset="0"/>
              </a:defRPr>
            </a:lvl3pPr>
            <a:lvl4pPr marL="1600200" indent="-228600">
              <a:defRPr sz="900">
                <a:solidFill>
                  <a:schemeClr val="tx1"/>
                </a:solidFill>
                <a:latin typeface="Tahoma" panose="020B0604030504040204" pitchFamily="34" charset="0"/>
                <a:cs typeface="Arial" panose="020B0604020202020204" pitchFamily="34" charset="0"/>
              </a:defRPr>
            </a:lvl4pPr>
            <a:lvl5pPr marL="2057400" indent="-228600">
              <a:defRPr sz="9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Tahoma" panose="020B0604030504040204" pitchFamily="34" charset="0"/>
                <a:cs typeface="Arial" panose="020B0604020202020204" pitchFamily="34" charset="0"/>
              </a:defRPr>
            </a:lvl9pPr>
          </a:lstStyle>
          <a:p>
            <a:pPr algn="ctr" eaLnBrk="1" hangingPunct="1"/>
            <a:r>
              <a:rPr lang="en-US" altLang="en-US" sz="1400">
                <a:latin typeface="Arial" panose="020B0604020202020204" pitchFamily="34" charset="0"/>
              </a:rPr>
              <a:t>itsthejourney.org</a:t>
            </a:r>
          </a:p>
        </p:txBody>
      </p:sp>
    </p:spTree>
    <p:extLst>
      <p:ext uri="{BB962C8B-B14F-4D97-AF65-F5344CB8AC3E}">
        <p14:creationId xmlns:p14="http://schemas.microsoft.com/office/powerpoint/2010/main" xmlns="" val="3573903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234440" y="1130968"/>
            <a:ext cx="6577063" cy="857250"/>
          </a:xfrm>
        </p:spPr>
        <p:txBody>
          <a:bodyPr>
            <a:noAutofit/>
          </a:bodyPr>
          <a:lstStyle/>
          <a:p>
            <a:r>
              <a:rPr lang="en-US" altLang="en-US" sz="4000" dirty="0" smtClean="0"/>
              <a:t>TREATMENT OF LYMPHEDEMA</a:t>
            </a:r>
          </a:p>
        </p:txBody>
      </p:sp>
      <p:sp>
        <p:nvSpPr>
          <p:cNvPr id="584707" name="Rectangle 3"/>
          <p:cNvSpPr>
            <a:spLocks noGrp="1" noChangeArrowheads="1"/>
          </p:cNvSpPr>
          <p:nvPr>
            <p:ph idx="1"/>
          </p:nvPr>
        </p:nvSpPr>
        <p:spPr>
          <a:xfrm>
            <a:off x="1082040" y="1988820"/>
            <a:ext cx="7033260" cy="4396740"/>
          </a:xfrm>
        </p:spPr>
        <p:txBody>
          <a:bodyPr>
            <a:normAutofit fontScale="92500" lnSpcReduction="10000"/>
          </a:bodyPr>
          <a:lstStyle/>
          <a:p>
            <a:pPr marL="0" indent="0">
              <a:lnSpc>
                <a:spcPct val="90000"/>
              </a:lnSpc>
              <a:buNone/>
              <a:defRPr/>
            </a:pPr>
            <a:r>
              <a:rPr lang="en-US" sz="1800" b="1" dirty="0"/>
              <a:t>     </a:t>
            </a:r>
            <a:r>
              <a:rPr lang="en-US" sz="2600" b="1" dirty="0"/>
              <a:t>CDT: Complete Decongestive Therapy</a:t>
            </a:r>
          </a:p>
          <a:p>
            <a:pPr>
              <a:lnSpc>
                <a:spcPct val="90000"/>
              </a:lnSpc>
              <a:buFont typeface="Wingdings" pitchFamily="2" charset="2"/>
              <a:buChar char="ü"/>
              <a:defRPr/>
            </a:pPr>
            <a:endParaRPr lang="en-US" sz="2600" b="1" dirty="0" smtClean="0"/>
          </a:p>
          <a:p>
            <a:pPr>
              <a:lnSpc>
                <a:spcPct val="90000"/>
              </a:lnSpc>
              <a:buFont typeface="Wingdings" pitchFamily="2" charset="2"/>
              <a:buChar char="ü"/>
              <a:defRPr/>
            </a:pPr>
            <a:r>
              <a:rPr lang="en-US" sz="2600" b="1" dirty="0" smtClean="0"/>
              <a:t>Compression</a:t>
            </a:r>
            <a:r>
              <a:rPr lang="en-US" sz="2600" b="1" dirty="0"/>
              <a:t>:</a:t>
            </a:r>
          </a:p>
          <a:p>
            <a:pPr lvl="1">
              <a:lnSpc>
                <a:spcPct val="90000"/>
              </a:lnSpc>
              <a:buFont typeface="Wingdings" pitchFamily="2" charset="2"/>
              <a:buChar char="ü"/>
              <a:defRPr/>
            </a:pPr>
            <a:r>
              <a:rPr lang="en-US" sz="2600" dirty="0"/>
              <a:t>Bandaging</a:t>
            </a:r>
          </a:p>
          <a:p>
            <a:pPr lvl="1">
              <a:lnSpc>
                <a:spcPct val="90000"/>
              </a:lnSpc>
              <a:buFont typeface="Wingdings" pitchFamily="2" charset="2"/>
              <a:buChar char="ü"/>
              <a:defRPr/>
            </a:pPr>
            <a:r>
              <a:rPr lang="en-US" sz="2600" dirty="0"/>
              <a:t>Garments</a:t>
            </a:r>
          </a:p>
          <a:p>
            <a:pPr lvl="1">
              <a:lnSpc>
                <a:spcPct val="90000"/>
              </a:lnSpc>
              <a:buFont typeface="Wingdings" pitchFamily="2" charset="2"/>
              <a:buChar char="ü"/>
              <a:defRPr/>
            </a:pPr>
            <a:r>
              <a:rPr lang="en-US" sz="2600" dirty="0"/>
              <a:t>Pumps</a:t>
            </a:r>
          </a:p>
          <a:p>
            <a:pPr>
              <a:lnSpc>
                <a:spcPct val="90000"/>
              </a:lnSpc>
              <a:buFont typeface="Wingdings" pitchFamily="2" charset="2"/>
              <a:buChar char="ü"/>
              <a:defRPr/>
            </a:pPr>
            <a:r>
              <a:rPr lang="en-US" sz="2600" b="1" dirty="0"/>
              <a:t>Manual Lymph Drainage Massage (MLD) </a:t>
            </a:r>
          </a:p>
          <a:p>
            <a:pPr>
              <a:lnSpc>
                <a:spcPct val="90000"/>
              </a:lnSpc>
              <a:buFont typeface="Wingdings" pitchFamily="2" charset="2"/>
              <a:buChar char="ü"/>
              <a:defRPr/>
            </a:pPr>
            <a:r>
              <a:rPr lang="en-US" sz="2600" b="1" dirty="0" smtClean="0"/>
              <a:t>Decongestive Exercises</a:t>
            </a:r>
          </a:p>
          <a:p>
            <a:pPr>
              <a:lnSpc>
                <a:spcPct val="90000"/>
              </a:lnSpc>
              <a:buFont typeface="Wingdings" pitchFamily="2" charset="2"/>
              <a:buChar char="ü"/>
              <a:defRPr/>
            </a:pPr>
            <a:r>
              <a:rPr lang="en-US" sz="2600" b="1" dirty="0" smtClean="0"/>
              <a:t>Meticulous Skin Care</a:t>
            </a:r>
            <a:endParaRPr lang="en-US" sz="2600" b="1" dirty="0"/>
          </a:p>
          <a:p>
            <a:pPr>
              <a:lnSpc>
                <a:spcPct val="90000"/>
              </a:lnSpc>
              <a:buFont typeface="Wingdings" pitchFamily="2" charset="2"/>
              <a:buChar char="ü"/>
              <a:defRPr/>
            </a:pPr>
            <a:r>
              <a:rPr lang="en-US" sz="2600" b="1" dirty="0"/>
              <a:t>Avoid Constriction, Overheating, Sunburn, Muscle Strain, Skin breaks when possible, </a:t>
            </a:r>
            <a:r>
              <a:rPr lang="en-US" sz="2600" b="1" dirty="0" smtClean="0"/>
              <a:t>Reduce </a:t>
            </a:r>
            <a:r>
              <a:rPr lang="en-US" sz="2600" b="1" dirty="0"/>
              <a:t>salt intake, </a:t>
            </a:r>
            <a:r>
              <a:rPr lang="en-US" sz="2600" b="1" dirty="0" smtClean="0"/>
              <a:t>Weight </a:t>
            </a:r>
            <a:r>
              <a:rPr lang="en-US" sz="2600" b="1" dirty="0"/>
              <a:t>loss if BMI over 25</a:t>
            </a:r>
          </a:p>
          <a:p>
            <a:pPr>
              <a:lnSpc>
                <a:spcPct val="90000"/>
              </a:lnSpc>
              <a:buFont typeface="Wingdings" pitchFamily="2" charset="2"/>
              <a:buNone/>
              <a:defRPr/>
            </a:pPr>
            <a:endParaRPr lang="en-US" b="1" dirty="0"/>
          </a:p>
          <a:p>
            <a:pPr>
              <a:lnSpc>
                <a:spcPct val="90000"/>
              </a:lnSpc>
              <a:buFont typeface="Wingdings" pitchFamily="2" charset="2"/>
              <a:buNone/>
              <a:defRPr/>
            </a:pPr>
            <a:endParaRPr lang="en-US" sz="1050" b="1" dirty="0"/>
          </a:p>
        </p:txBody>
      </p:sp>
    </p:spTree>
    <p:extLst>
      <p:ext uri="{BB962C8B-B14F-4D97-AF65-F5344CB8AC3E}">
        <p14:creationId xmlns:p14="http://schemas.microsoft.com/office/powerpoint/2010/main" xmlns="" val="390168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314450" y="1485900"/>
            <a:ext cx="6515100" cy="1143000"/>
          </a:xfrm>
        </p:spPr>
        <p:txBody>
          <a:bodyPr>
            <a:normAutofit/>
          </a:bodyPr>
          <a:lstStyle/>
          <a:p>
            <a:pPr algn="ctr">
              <a:defRPr/>
            </a:pPr>
            <a:r>
              <a:rPr lang="en-US" sz="3200" dirty="0"/>
              <a:t>COMPLEX DECONGESTIVE PHYSICAL THERAPY: Goals</a:t>
            </a:r>
          </a:p>
        </p:txBody>
      </p:sp>
      <p:sp>
        <p:nvSpPr>
          <p:cNvPr id="48131" name="Rectangle 3"/>
          <p:cNvSpPr>
            <a:spLocks noGrp="1" noChangeArrowheads="1"/>
          </p:cNvSpPr>
          <p:nvPr>
            <p:ph idx="1"/>
          </p:nvPr>
        </p:nvSpPr>
        <p:spPr>
          <a:xfrm>
            <a:off x="2114550" y="2743200"/>
            <a:ext cx="6148388" cy="3543300"/>
          </a:xfrm>
        </p:spPr>
        <p:txBody>
          <a:bodyPr>
            <a:normAutofit/>
          </a:bodyPr>
          <a:lstStyle/>
          <a:p>
            <a:pPr marL="457200" indent="-457200">
              <a:buClr>
                <a:srgbClr val="FF66CC"/>
              </a:buClr>
            </a:pPr>
            <a:r>
              <a:rPr lang="en-US" altLang="en-US" sz="2400" dirty="0"/>
              <a:t>decongest swollen body part</a:t>
            </a:r>
          </a:p>
          <a:p>
            <a:pPr marL="457200" indent="-457200"/>
            <a:r>
              <a:rPr lang="en-US" altLang="en-US" sz="2400" dirty="0"/>
              <a:t>eliminate fibrotic tissue</a:t>
            </a:r>
          </a:p>
          <a:p>
            <a:pPr marL="457200" indent="-457200"/>
            <a:r>
              <a:rPr lang="en-US" altLang="en-US" sz="2400" dirty="0"/>
              <a:t>avoid reaccumulation of lymph fluid</a:t>
            </a:r>
          </a:p>
          <a:p>
            <a:pPr marL="457200" indent="-457200"/>
            <a:r>
              <a:rPr lang="en-US" altLang="en-US" sz="2400" dirty="0"/>
              <a:t>prevent/eliminate infections</a:t>
            </a:r>
          </a:p>
          <a:p>
            <a:pPr marL="457200" indent="-457200"/>
            <a:r>
              <a:rPr lang="en-US" altLang="en-US" sz="2400" dirty="0"/>
              <a:t>improve immune system function</a:t>
            </a:r>
          </a:p>
        </p:txBody>
      </p:sp>
    </p:spTree>
    <p:extLst>
      <p:ext uri="{BB962C8B-B14F-4D97-AF65-F5344CB8AC3E}">
        <p14:creationId xmlns:p14="http://schemas.microsoft.com/office/powerpoint/2010/main" xmlns="" val="386010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a:xfrm>
            <a:off x="960120" y="1417320"/>
            <a:ext cx="7178040" cy="857250"/>
          </a:xfrm>
        </p:spPr>
        <p:txBody>
          <a:bodyPr>
            <a:noAutofit/>
          </a:bodyPr>
          <a:lstStyle/>
          <a:p>
            <a:r>
              <a:rPr lang="en-US" altLang="en-US" sz="3200" dirty="0"/>
              <a:t>Compression bandaging for moderate to severe lymphedema</a:t>
            </a:r>
          </a:p>
        </p:txBody>
      </p:sp>
      <p:sp>
        <p:nvSpPr>
          <p:cNvPr id="112643" name="Content Placeholder 7"/>
          <p:cNvSpPr>
            <a:spLocks noGrp="1"/>
          </p:cNvSpPr>
          <p:nvPr>
            <p:ph sz="quarter" idx="2"/>
          </p:nvPr>
        </p:nvSpPr>
        <p:spPr>
          <a:xfrm>
            <a:off x="4305300" y="2376437"/>
            <a:ext cx="3623310" cy="3627119"/>
          </a:xfrm>
        </p:spPr>
        <p:txBody>
          <a:bodyPr>
            <a:noAutofit/>
          </a:bodyPr>
          <a:lstStyle/>
          <a:p>
            <a:r>
              <a:rPr lang="en-US" altLang="en-US" sz="2000" dirty="0" smtClean="0"/>
              <a:t>Compression bandaging is a systematic application of short stretch bandages.  </a:t>
            </a:r>
          </a:p>
          <a:p>
            <a:r>
              <a:rPr lang="en-US" altLang="en-US" sz="2000" dirty="0" smtClean="0"/>
              <a:t>Uses more bandages distally than proximally which assists the pressure gradient in moving fluid up the arm</a:t>
            </a:r>
          </a:p>
          <a:p>
            <a:r>
              <a:rPr lang="en-US" altLang="en-US" sz="2000" dirty="0" smtClean="0"/>
              <a:t>Generally worn 23 hours per day in the acute phase and then at night for maintenance </a:t>
            </a:r>
          </a:p>
        </p:txBody>
      </p:sp>
      <p:pic>
        <p:nvPicPr>
          <p:cNvPr id="112644" name="Picture 2" descr="IMG_385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1240" y="2625918"/>
            <a:ext cx="1630680" cy="3119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4" name="Picture 2" descr="http://www.lymphedemapeople.com/images/Lymphedema_02_Base_175.jpg"/>
          <p:cNvPicPr>
            <a:picLocks noChangeAspect="1" noChangeArrowheads="1"/>
          </p:cNvPicPr>
          <p:nvPr/>
        </p:nvPicPr>
        <p:blipFill>
          <a:blip r:embed="rId4" cstate="print"/>
          <a:srcRect/>
          <a:stretch>
            <a:fillRect/>
          </a:stretch>
        </p:blipFill>
        <p:spPr bwMode="auto">
          <a:xfrm>
            <a:off x="624816" y="2625918"/>
            <a:ext cx="1447824" cy="3176940"/>
          </a:xfrm>
          <a:prstGeom prst="rect">
            <a:avLst/>
          </a:prstGeom>
          <a:noFill/>
        </p:spPr>
      </p:pic>
    </p:spTree>
    <p:extLst>
      <p:ext uri="{BB962C8B-B14F-4D97-AF65-F5344CB8AC3E}">
        <p14:creationId xmlns:p14="http://schemas.microsoft.com/office/powerpoint/2010/main" xmlns="" val="2878920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Compression Effects</a:t>
            </a:r>
            <a:endParaRPr lang="en-US" sz="4000" dirty="0"/>
          </a:p>
        </p:txBody>
      </p:sp>
      <p:sp>
        <p:nvSpPr>
          <p:cNvPr id="8" name="Content Placeholder 7"/>
          <p:cNvSpPr>
            <a:spLocks noGrp="1"/>
          </p:cNvSpPr>
          <p:nvPr>
            <p:ph idx="1"/>
          </p:nvPr>
        </p:nvSpPr>
        <p:spPr/>
        <p:txBody>
          <a:bodyPr>
            <a:normAutofit/>
          </a:bodyPr>
          <a:lstStyle/>
          <a:p>
            <a:r>
              <a:rPr lang="en-US" sz="2400" dirty="0" smtClean="0"/>
              <a:t>Reduces effective ultrafiltration pressure</a:t>
            </a:r>
          </a:p>
          <a:p>
            <a:r>
              <a:rPr lang="en-US" sz="2400" dirty="0" smtClean="0"/>
              <a:t>Increases and accelerates venous and lymphatic drainage</a:t>
            </a:r>
          </a:p>
          <a:p>
            <a:r>
              <a:rPr lang="en-US" sz="2400" dirty="0" smtClean="0"/>
              <a:t>Improves the venous pump function</a:t>
            </a:r>
          </a:p>
          <a:p>
            <a:r>
              <a:rPr lang="en-US" sz="2400" dirty="0" smtClean="0"/>
              <a:t>Softens tissues with fibrotic changes</a:t>
            </a:r>
            <a:endParaRPr lang="en-US" sz="2400" dirty="0"/>
          </a:p>
        </p:txBody>
      </p:sp>
    </p:spTree>
    <p:extLst>
      <p:ext uri="{BB962C8B-B14F-4D97-AF65-F5344CB8AC3E}">
        <p14:creationId xmlns:p14="http://schemas.microsoft.com/office/powerpoint/2010/main" xmlns="" val="118940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7847931" cy="582930"/>
          </a:xfrm>
        </p:spPr>
        <p:txBody>
          <a:bodyPr>
            <a:noAutofit/>
          </a:bodyPr>
          <a:lstStyle/>
          <a:p>
            <a:r>
              <a:rPr lang="en-US" sz="4000" dirty="0" smtClean="0"/>
              <a:t>Lymphedema Bandages vs. ACE Wrap</a:t>
            </a:r>
            <a:endParaRPr lang="en-US" sz="4000" dirty="0"/>
          </a:p>
        </p:txBody>
      </p:sp>
      <p:sp>
        <p:nvSpPr>
          <p:cNvPr id="3" name="Text Placeholder 2"/>
          <p:cNvSpPr>
            <a:spLocks noGrp="1"/>
          </p:cNvSpPr>
          <p:nvPr>
            <p:ph type="body" idx="1"/>
          </p:nvPr>
        </p:nvSpPr>
        <p:spPr>
          <a:xfrm>
            <a:off x="591940" y="2045791"/>
            <a:ext cx="3139217" cy="432197"/>
          </a:xfrm>
        </p:spPr>
        <p:txBody>
          <a:bodyPr/>
          <a:lstStyle/>
          <a:p>
            <a:r>
              <a:rPr lang="en-US" sz="2000" dirty="0" smtClean="0"/>
              <a:t>Short Stretch Bandages</a:t>
            </a:r>
            <a:endParaRPr lang="en-US" sz="2000" dirty="0"/>
          </a:p>
        </p:txBody>
      </p:sp>
      <p:sp>
        <p:nvSpPr>
          <p:cNvPr id="5" name="Text Placeholder 4"/>
          <p:cNvSpPr>
            <a:spLocks noGrp="1"/>
          </p:cNvSpPr>
          <p:nvPr>
            <p:ph type="body" sz="half" idx="3"/>
          </p:nvPr>
        </p:nvSpPr>
        <p:spPr>
          <a:xfrm>
            <a:off x="4431966" y="2039478"/>
            <a:ext cx="3139214" cy="432197"/>
          </a:xfrm>
        </p:spPr>
        <p:txBody>
          <a:bodyPr>
            <a:normAutofit/>
          </a:bodyPr>
          <a:lstStyle/>
          <a:p>
            <a:r>
              <a:rPr lang="en-US" sz="2000" dirty="0" smtClean="0"/>
              <a:t>ACE Wrap (Long Stretch)</a:t>
            </a:r>
            <a:endParaRPr lang="en-US" sz="2000" dirty="0"/>
          </a:p>
        </p:txBody>
      </p:sp>
      <p:sp>
        <p:nvSpPr>
          <p:cNvPr id="4" name="Content Placeholder 3"/>
          <p:cNvSpPr>
            <a:spLocks noGrp="1"/>
          </p:cNvSpPr>
          <p:nvPr>
            <p:ph sz="quarter" idx="2"/>
          </p:nvPr>
        </p:nvSpPr>
        <p:spPr>
          <a:xfrm>
            <a:off x="506809" y="2498525"/>
            <a:ext cx="3139217" cy="3719395"/>
          </a:xfrm>
        </p:spPr>
        <p:txBody>
          <a:bodyPr>
            <a:normAutofit/>
          </a:bodyPr>
          <a:lstStyle/>
          <a:p>
            <a:r>
              <a:rPr lang="en-US" sz="2000" dirty="0" smtClean="0"/>
              <a:t>60% Extensibility</a:t>
            </a:r>
          </a:p>
          <a:p>
            <a:r>
              <a:rPr lang="en-US" sz="2000" dirty="0" smtClean="0"/>
              <a:t>High working pressure / Resistance</a:t>
            </a:r>
          </a:p>
          <a:p>
            <a:pPr lvl="1"/>
            <a:r>
              <a:rPr lang="en-US" sz="1800" dirty="0" smtClean="0"/>
              <a:t>Temporary pressure</a:t>
            </a:r>
          </a:p>
          <a:p>
            <a:pPr lvl="1"/>
            <a:r>
              <a:rPr lang="en-US" sz="1800" dirty="0" smtClean="0"/>
              <a:t>Increased </a:t>
            </a:r>
            <a:r>
              <a:rPr lang="en-US" sz="1800" dirty="0"/>
              <a:t>movement of venous and lymphatic fluids</a:t>
            </a:r>
            <a:endParaRPr lang="en-US" sz="1800" dirty="0" smtClean="0"/>
          </a:p>
          <a:p>
            <a:r>
              <a:rPr lang="en-US" sz="2000" dirty="0" smtClean="0"/>
              <a:t>Low resting pressure </a:t>
            </a:r>
          </a:p>
          <a:p>
            <a:pPr lvl="1"/>
            <a:r>
              <a:rPr lang="en-US" sz="1800" dirty="0" smtClean="0"/>
              <a:t>Permanent pressure</a:t>
            </a:r>
          </a:p>
          <a:p>
            <a:pPr lvl="1"/>
            <a:r>
              <a:rPr lang="en-US" sz="1800" dirty="0" smtClean="0"/>
              <a:t>Low risk of tissue damage</a:t>
            </a:r>
          </a:p>
          <a:p>
            <a:pPr lvl="1"/>
            <a:endParaRPr lang="en-US" dirty="0" smtClean="0"/>
          </a:p>
          <a:p>
            <a:pPr lvl="1"/>
            <a:endParaRPr lang="en-US" dirty="0" smtClean="0"/>
          </a:p>
          <a:p>
            <a:pPr lvl="1"/>
            <a:endParaRPr lang="en-US" dirty="0"/>
          </a:p>
        </p:txBody>
      </p:sp>
      <p:sp>
        <p:nvSpPr>
          <p:cNvPr id="6" name="Content Placeholder 5"/>
          <p:cNvSpPr>
            <a:spLocks noGrp="1"/>
          </p:cNvSpPr>
          <p:nvPr>
            <p:ph sz="quarter" idx="4"/>
          </p:nvPr>
        </p:nvSpPr>
        <p:spPr>
          <a:xfrm>
            <a:off x="4431966" y="2471675"/>
            <a:ext cx="3139213" cy="2987876"/>
          </a:xfrm>
        </p:spPr>
        <p:txBody>
          <a:bodyPr>
            <a:noAutofit/>
          </a:bodyPr>
          <a:lstStyle/>
          <a:p>
            <a:r>
              <a:rPr lang="en-US" sz="2000" dirty="0" smtClean="0"/>
              <a:t>140% Extensibility</a:t>
            </a:r>
          </a:p>
          <a:p>
            <a:r>
              <a:rPr lang="en-US" sz="2000" dirty="0" smtClean="0"/>
              <a:t>Low working pressure</a:t>
            </a:r>
          </a:p>
          <a:p>
            <a:pPr lvl="1"/>
            <a:r>
              <a:rPr lang="en-US" sz="1800" dirty="0" smtClean="0"/>
              <a:t>Minimal decongestive effect</a:t>
            </a:r>
          </a:p>
          <a:p>
            <a:pPr marL="294894" lvl="1" indent="0">
              <a:buNone/>
            </a:pPr>
            <a:endParaRPr lang="en-US" sz="2000" dirty="0"/>
          </a:p>
          <a:p>
            <a:r>
              <a:rPr lang="en-US" sz="2000" dirty="0" smtClean="0"/>
              <a:t>High resting pressure</a:t>
            </a:r>
          </a:p>
          <a:p>
            <a:pPr lvl="1"/>
            <a:r>
              <a:rPr lang="en-US" sz="1800" dirty="0" smtClean="0"/>
              <a:t>Compresses superficial venous and lymphatic vessels</a:t>
            </a:r>
          </a:p>
          <a:p>
            <a:pPr lvl="1"/>
            <a:r>
              <a:rPr lang="en-US" sz="1800" dirty="0" smtClean="0"/>
              <a:t>Risk of tourniquet effect and tissue damage</a:t>
            </a:r>
            <a:endParaRPr lang="en-US" sz="1800" dirty="0"/>
          </a:p>
        </p:txBody>
      </p:sp>
    </p:spTree>
    <p:extLst>
      <p:ext uri="{BB962C8B-B14F-4D97-AF65-F5344CB8AC3E}">
        <p14:creationId xmlns:p14="http://schemas.microsoft.com/office/powerpoint/2010/main" xmlns="" val="50058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n-US" altLang="en-US" sz="4400" dirty="0" smtClean="0"/>
              <a:t>Compression Garments</a:t>
            </a:r>
          </a:p>
        </p:txBody>
      </p:sp>
      <p:sp>
        <p:nvSpPr>
          <p:cNvPr id="83971" name="Rectangle 3"/>
          <p:cNvSpPr>
            <a:spLocks noGrp="1" noChangeArrowheads="1"/>
          </p:cNvSpPr>
          <p:nvPr>
            <p:ph type="body" sz="half" idx="1"/>
          </p:nvPr>
        </p:nvSpPr>
        <p:spPr>
          <a:xfrm>
            <a:off x="861379" y="2194560"/>
            <a:ext cx="3736577" cy="3901440"/>
          </a:xfrm>
        </p:spPr>
        <p:txBody>
          <a:bodyPr>
            <a:normAutofit fontScale="92500" lnSpcReduction="20000"/>
          </a:bodyPr>
          <a:lstStyle/>
          <a:p>
            <a:pPr>
              <a:lnSpc>
                <a:spcPct val="90000"/>
              </a:lnSpc>
              <a:defRPr/>
            </a:pPr>
            <a:r>
              <a:rPr lang="en-US" sz="2200" dirty="0"/>
              <a:t>The increased pressure exerted against the skin and tissues decrease filtration of lymph fluid out of the arteries and protects the lymph vessels from stretching</a:t>
            </a:r>
          </a:p>
          <a:p>
            <a:pPr>
              <a:lnSpc>
                <a:spcPct val="90000"/>
              </a:lnSpc>
              <a:defRPr/>
            </a:pPr>
            <a:r>
              <a:rPr lang="en-US" sz="2200" dirty="0"/>
              <a:t>Bertelli reported statistically significant reduction in edema in patients wearing garments 8 hours per day </a:t>
            </a:r>
          </a:p>
          <a:p>
            <a:pPr>
              <a:lnSpc>
                <a:spcPct val="90000"/>
              </a:lnSpc>
              <a:defRPr/>
            </a:pPr>
            <a:r>
              <a:rPr lang="en-US" sz="2200" dirty="0"/>
              <a:t>Superior reduction occurred in women without significant weight gain following treatment</a:t>
            </a:r>
          </a:p>
          <a:p>
            <a:pPr>
              <a:lnSpc>
                <a:spcPct val="90000"/>
              </a:lnSpc>
              <a:buFont typeface="Wingdings 2" panose="05020102010507070707" pitchFamily="18" charset="2"/>
              <a:buNone/>
              <a:defRPr/>
            </a:pPr>
            <a:endParaRPr lang="en-US" sz="2200" dirty="0"/>
          </a:p>
          <a:p>
            <a:pPr>
              <a:lnSpc>
                <a:spcPct val="90000"/>
              </a:lnSpc>
              <a:buFont typeface="Wingdings" pitchFamily="2" charset="2"/>
              <a:buNone/>
              <a:defRPr/>
            </a:pPr>
            <a:r>
              <a:rPr lang="en-US" sz="1700" i="1" dirty="0">
                <a:solidFill>
                  <a:schemeClr val="accent2">
                    <a:lumMod val="60000"/>
                    <a:lumOff val="40000"/>
                  </a:schemeClr>
                </a:solidFill>
              </a:rPr>
              <a:t>Bertelli G et al: Surg Gynecol Obstet 175 (5) 455-60. (1992)</a:t>
            </a:r>
          </a:p>
          <a:p>
            <a:pPr>
              <a:lnSpc>
                <a:spcPct val="90000"/>
              </a:lnSpc>
              <a:defRPr/>
            </a:pPr>
            <a:endParaRPr lang="en-US" sz="1500" dirty="0">
              <a:solidFill>
                <a:schemeClr val="hlink"/>
              </a:solidFill>
            </a:endParaRPr>
          </a:p>
        </p:txBody>
      </p:sp>
      <p:pic>
        <p:nvPicPr>
          <p:cNvPr id="113668" name="Picture 4" descr="Sleeve and Glov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2366" y="2301240"/>
            <a:ext cx="3534592" cy="2910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465530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a:bodyPr>
          <a:lstStyle/>
          <a:p>
            <a:r>
              <a:rPr lang="en-US" altLang="en-US" sz="2000" dirty="0"/>
              <a:t>Stout Gergich, N.L., Pfalzer , N. L.,  McGarvey, C., Springer, B., Gerber, L. H. and Soballe, P. (2008), </a:t>
            </a:r>
            <a:r>
              <a:rPr lang="en-US" altLang="en-US" sz="2000" b="1" dirty="0"/>
              <a:t>Preoperative assessment enables the early diagnosis and successful treatment of lymphedema</a:t>
            </a:r>
            <a:r>
              <a:rPr lang="en-US" altLang="en-US" sz="2000" dirty="0"/>
              <a:t>. Cancer, 112: 2809–2819. </a:t>
            </a:r>
          </a:p>
        </p:txBody>
      </p:sp>
      <p:sp>
        <p:nvSpPr>
          <p:cNvPr id="3" name="Content Placeholder 2"/>
          <p:cNvSpPr>
            <a:spLocks noGrp="1"/>
          </p:cNvSpPr>
          <p:nvPr>
            <p:ph idx="1"/>
          </p:nvPr>
        </p:nvSpPr>
        <p:spPr/>
        <p:txBody>
          <a:bodyPr>
            <a:noAutofit/>
          </a:bodyPr>
          <a:lstStyle/>
          <a:p>
            <a:pPr>
              <a:defRPr/>
            </a:pPr>
            <a:r>
              <a:rPr lang="en-US" sz="2000" dirty="0"/>
              <a:t>Pre-Operative Assessment of Breast Cancer Patients by Physical Therapists Improves Lymphedema Diagnosis and treatment</a:t>
            </a:r>
          </a:p>
          <a:p>
            <a:pPr>
              <a:defRPr/>
            </a:pPr>
            <a:r>
              <a:rPr lang="en-US" sz="2000" dirty="0"/>
              <a:t>All study participants were monitored pre-op and at one month post-surgery and at three-month intervals thereafter for one year even if they exhibited no swelling. Using both the pre- and post-operative assessments enabled investigators to diagnose lymphedema before it became visible </a:t>
            </a:r>
          </a:p>
          <a:p>
            <a:pPr>
              <a:defRPr/>
            </a:pPr>
            <a:r>
              <a:rPr lang="en-US" sz="2000" dirty="0"/>
              <a:t>The authors demonstrated the effectiveness of a surveillance program to successfully detect and treat lymphedema</a:t>
            </a:r>
          </a:p>
          <a:p>
            <a:pPr>
              <a:defRPr/>
            </a:pPr>
            <a:r>
              <a:rPr lang="en-US" sz="2000" dirty="0"/>
              <a:t>Detection and management of lymphedema at early stages may prevent the condition from progressing</a:t>
            </a:r>
          </a:p>
          <a:p>
            <a:pPr>
              <a:defRPr/>
            </a:pPr>
            <a:r>
              <a:rPr lang="en-US" sz="2000" b="1" dirty="0">
                <a:solidFill>
                  <a:schemeClr val="accent2">
                    <a:lumMod val="75000"/>
                  </a:schemeClr>
                </a:solidFill>
              </a:rPr>
              <a:t>Once lymphedema was diagnosed (3%) it was managed using a light-grade compression sleeve and gauntlet for daily wear for 4 to 6 weeks and then PRN. </a:t>
            </a:r>
          </a:p>
        </p:txBody>
      </p:sp>
    </p:spTree>
    <p:extLst>
      <p:ext uri="{BB962C8B-B14F-4D97-AF65-F5344CB8AC3E}">
        <p14:creationId xmlns:p14="http://schemas.microsoft.com/office/powerpoint/2010/main" xmlns="" val="2060992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isterrosalindmassage.com/wp-content/uploads/2013/08/manual-lymph-drainage-massage-st-paul-burnsville-minnesota.jpg"/>
          <p:cNvPicPr>
            <a:picLocks noChangeAspect="1" noChangeArrowheads="1"/>
          </p:cNvPicPr>
          <p:nvPr/>
        </p:nvPicPr>
        <p:blipFill>
          <a:blip r:embed="rId3" cstate="print"/>
          <a:srcRect/>
          <a:stretch>
            <a:fillRect/>
          </a:stretch>
        </p:blipFill>
        <p:spPr bwMode="auto">
          <a:xfrm>
            <a:off x="5887954" y="2749034"/>
            <a:ext cx="2771775" cy="2728913"/>
          </a:xfrm>
          <a:prstGeom prst="round2DiagRect">
            <a:avLst/>
          </a:prstGeom>
          <a:noFill/>
        </p:spPr>
      </p:pic>
      <p:sp>
        <p:nvSpPr>
          <p:cNvPr id="2" name="Title 1"/>
          <p:cNvSpPr>
            <a:spLocks noGrp="1"/>
          </p:cNvSpPr>
          <p:nvPr>
            <p:ph type="title"/>
          </p:nvPr>
        </p:nvSpPr>
        <p:spPr>
          <a:xfrm>
            <a:off x="430129" y="1060463"/>
            <a:ext cx="8229600" cy="857250"/>
          </a:xfrm>
        </p:spPr>
        <p:txBody>
          <a:bodyPr>
            <a:normAutofit/>
          </a:bodyPr>
          <a:lstStyle/>
          <a:p>
            <a:r>
              <a:rPr lang="en-US" sz="4000" dirty="0" smtClean="0"/>
              <a:t>Manual Lymphatic Drainage (MLD)</a:t>
            </a:r>
            <a:endParaRPr lang="en-US" sz="4000" dirty="0"/>
          </a:p>
        </p:txBody>
      </p:sp>
      <p:sp>
        <p:nvSpPr>
          <p:cNvPr id="3" name="Content Placeholder 2"/>
          <p:cNvSpPr>
            <a:spLocks noGrp="1"/>
          </p:cNvSpPr>
          <p:nvPr>
            <p:ph idx="1"/>
          </p:nvPr>
        </p:nvSpPr>
        <p:spPr>
          <a:xfrm>
            <a:off x="471906" y="2226232"/>
            <a:ext cx="5619081" cy="3774518"/>
          </a:xfrm>
        </p:spPr>
        <p:txBody>
          <a:bodyPr>
            <a:normAutofit/>
          </a:bodyPr>
          <a:lstStyle/>
          <a:p>
            <a:pPr>
              <a:lnSpc>
                <a:spcPct val="90000"/>
              </a:lnSpc>
              <a:buClr>
                <a:srgbClr val="FF66CC"/>
              </a:buClr>
            </a:pPr>
            <a:r>
              <a:rPr lang="en-US" altLang="en-US" sz="2000" dirty="0"/>
              <a:t>Specialized massage stimulates lymph flow </a:t>
            </a:r>
          </a:p>
          <a:p>
            <a:pPr>
              <a:lnSpc>
                <a:spcPct val="90000"/>
              </a:lnSpc>
              <a:buClr>
                <a:srgbClr val="FF66CC"/>
              </a:buClr>
            </a:pPr>
            <a:r>
              <a:rPr lang="en-US" altLang="en-US" sz="2000" dirty="0"/>
              <a:t>Four basic strokes based on Vodder: “stationary circle”, “pump”, “rotary”, and “scoop”</a:t>
            </a:r>
          </a:p>
          <a:p>
            <a:pPr>
              <a:lnSpc>
                <a:spcPct val="90000"/>
              </a:lnSpc>
              <a:buClr>
                <a:srgbClr val="FF66CC"/>
              </a:buClr>
            </a:pPr>
            <a:r>
              <a:rPr lang="en-US" altLang="en-US" sz="2000" dirty="0"/>
              <a:t>Strokes have a working phase and a resting phase</a:t>
            </a:r>
          </a:p>
          <a:p>
            <a:pPr>
              <a:lnSpc>
                <a:spcPct val="90000"/>
              </a:lnSpc>
              <a:buClr>
                <a:srgbClr val="FF66CC"/>
              </a:buClr>
            </a:pPr>
            <a:r>
              <a:rPr lang="en-US" altLang="en-US" sz="2000" dirty="0"/>
              <a:t>Rhythmic: each phase about 1 second</a:t>
            </a:r>
          </a:p>
          <a:p>
            <a:pPr>
              <a:lnSpc>
                <a:spcPct val="90000"/>
              </a:lnSpc>
              <a:buClr>
                <a:srgbClr val="FF66CC"/>
              </a:buClr>
            </a:pPr>
            <a:r>
              <a:rPr lang="en-US" altLang="en-US" sz="2000" dirty="0"/>
              <a:t>Redirects excess fluid to healthy lymphatic vessels</a:t>
            </a:r>
          </a:p>
          <a:p>
            <a:pPr lvl="1">
              <a:lnSpc>
                <a:spcPct val="90000"/>
              </a:lnSpc>
              <a:buClr>
                <a:srgbClr val="FF66CC"/>
              </a:buClr>
            </a:pPr>
            <a:r>
              <a:rPr lang="en-US" altLang="en-US" dirty="0"/>
              <a:t>Healthy lymphatic territories have been prepared prior to MLD of the affected region</a:t>
            </a:r>
          </a:p>
          <a:p>
            <a:pPr>
              <a:lnSpc>
                <a:spcPct val="90000"/>
              </a:lnSpc>
            </a:pPr>
            <a:endParaRPr lang="en-US" altLang="en-US" dirty="0"/>
          </a:p>
          <a:p>
            <a:pPr marL="0" indent="0">
              <a:lnSpc>
                <a:spcPct val="90000"/>
              </a:lnSpc>
              <a:buClr>
                <a:srgbClr val="FF66CC"/>
              </a:buClr>
              <a:buNone/>
            </a:pPr>
            <a:endParaRPr lang="en-US" altLang="en-US" dirty="0"/>
          </a:p>
          <a:p>
            <a:endParaRPr lang="en-US" dirty="0"/>
          </a:p>
        </p:txBody>
      </p:sp>
    </p:spTree>
    <p:extLst>
      <p:ext uri="{BB962C8B-B14F-4D97-AF65-F5344CB8AC3E}">
        <p14:creationId xmlns:p14="http://schemas.microsoft.com/office/powerpoint/2010/main" xmlns="" val="388134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964" y="929640"/>
            <a:ext cx="7915675" cy="853440"/>
          </a:xfrm>
          <a:extLst/>
        </p:spPr>
        <p:txBody>
          <a:bodyPr>
            <a:normAutofit/>
          </a:bodyPr>
          <a:lstStyle/>
          <a:p>
            <a:pPr algn="ctr">
              <a:defRPr/>
            </a:pPr>
            <a:r>
              <a:rPr lang="en-US" dirty="0" smtClean="0"/>
              <a:t>Lymphatic Territories and Anastomoses</a:t>
            </a:r>
            <a:endParaRPr lang="en-US" dirty="0"/>
          </a:p>
        </p:txBody>
      </p:sp>
      <p:pic>
        <p:nvPicPr>
          <p:cNvPr id="37891" name="Picture 2" descr="Fig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6549" y="1926908"/>
            <a:ext cx="3370504" cy="4138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0080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1" y="1168748"/>
            <a:ext cx="7923128" cy="857250"/>
          </a:xfrm>
        </p:spPr>
        <p:txBody>
          <a:bodyPr>
            <a:normAutofit/>
          </a:bodyPr>
          <a:lstStyle/>
          <a:p>
            <a:r>
              <a:rPr lang="en-US" sz="4000" dirty="0"/>
              <a:t>Manual Lymphatic Drainage </a:t>
            </a:r>
            <a:r>
              <a:rPr lang="en-US" sz="4000" dirty="0" smtClean="0"/>
              <a:t>Effects:</a:t>
            </a:r>
            <a:endParaRPr lang="en-US" sz="4000" dirty="0"/>
          </a:p>
        </p:txBody>
      </p:sp>
      <p:sp>
        <p:nvSpPr>
          <p:cNvPr id="4" name="Rectangle 3"/>
          <p:cNvSpPr/>
          <p:nvPr/>
        </p:nvSpPr>
        <p:spPr>
          <a:xfrm>
            <a:off x="736601" y="2025998"/>
            <a:ext cx="7233919" cy="3379387"/>
          </a:xfrm>
          <a:prstGeom prst="rect">
            <a:avLst/>
          </a:prstGeom>
        </p:spPr>
        <p:txBody>
          <a:bodyPr wrap="square">
            <a:spAutoFit/>
          </a:bodyPr>
          <a:lstStyle/>
          <a:p>
            <a:pPr marL="214313" indent="-214313">
              <a:lnSpc>
                <a:spcPct val="90000"/>
              </a:lnSpc>
              <a:buClr>
                <a:srgbClr val="FF66CC"/>
              </a:buClr>
              <a:buFont typeface="Wingdings" panose="05000000000000000000" pitchFamily="2" charset="2"/>
              <a:buChar char="Ø"/>
            </a:pPr>
            <a:r>
              <a:rPr lang="en-US" altLang="en-US" sz="2400" dirty="0"/>
              <a:t>Increases lymph production</a:t>
            </a:r>
          </a:p>
          <a:p>
            <a:pPr marL="214313" indent="-214313">
              <a:lnSpc>
                <a:spcPct val="90000"/>
              </a:lnSpc>
              <a:buClr>
                <a:srgbClr val="FF66CC"/>
              </a:buClr>
              <a:buFont typeface="Wingdings" panose="05000000000000000000" pitchFamily="2" charset="2"/>
              <a:buChar char="Ø"/>
            </a:pPr>
            <a:r>
              <a:rPr lang="en-US" altLang="en-US" sz="2400" dirty="0"/>
              <a:t>Increases lymph vessel contractility</a:t>
            </a:r>
          </a:p>
          <a:p>
            <a:pPr marL="214313" indent="-214313">
              <a:lnSpc>
                <a:spcPct val="90000"/>
              </a:lnSpc>
              <a:buClr>
                <a:srgbClr val="FF66CC"/>
              </a:buClr>
              <a:buFont typeface="Wingdings" panose="05000000000000000000" pitchFamily="2" charset="2"/>
              <a:buChar char="Ø"/>
            </a:pPr>
            <a:r>
              <a:rPr lang="en-US" altLang="en-US" sz="2400" dirty="0"/>
              <a:t>Relieves congestion</a:t>
            </a:r>
          </a:p>
          <a:p>
            <a:pPr marL="214313" indent="-214313">
              <a:lnSpc>
                <a:spcPct val="90000"/>
              </a:lnSpc>
              <a:buClr>
                <a:srgbClr val="FF66CC"/>
              </a:buClr>
              <a:buFont typeface="Wingdings" panose="05000000000000000000" pitchFamily="2" charset="2"/>
              <a:buChar char="Ø"/>
            </a:pPr>
            <a:r>
              <a:rPr lang="en-US" altLang="en-US" sz="2400" dirty="0"/>
              <a:t>Removes waste products from tissues</a:t>
            </a:r>
          </a:p>
          <a:p>
            <a:pPr marL="214313" indent="-214313">
              <a:lnSpc>
                <a:spcPct val="90000"/>
              </a:lnSpc>
              <a:buClr>
                <a:srgbClr val="FF66CC"/>
              </a:buClr>
              <a:buFont typeface="Wingdings" panose="05000000000000000000" pitchFamily="2" charset="2"/>
              <a:buChar char="Ø"/>
            </a:pPr>
            <a:r>
              <a:rPr lang="en-US" altLang="en-US" sz="2400" dirty="0"/>
              <a:t>Stimulates all body fluids to flow</a:t>
            </a:r>
          </a:p>
          <a:p>
            <a:pPr marL="214313" indent="-214313">
              <a:lnSpc>
                <a:spcPct val="90000"/>
              </a:lnSpc>
              <a:buClr>
                <a:srgbClr val="FF66CC"/>
              </a:buClr>
              <a:buFont typeface="Wingdings" panose="05000000000000000000" pitchFamily="2" charset="2"/>
              <a:buChar char="Ø"/>
            </a:pPr>
            <a:r>
              <a:rPr lang="en-US" altLang="en-US" sz="2400" dirty="0"/>
              <a:t>Breaks up fibrosis</a:t>
            </a:r>
          </a:p>
          <a:p>
            <a:pPr marL="214313" indent="-214313">
              <a:buClr>
                <a:srgbClr val="FF66CC"/>
              </a:buClr>
              <a:buFont typeface="Wingdings" panose="05000000000000000000" pitchFamily="2" charset="2"/>
              <a:buChar char="Ø"/>
            </a:pPr>
            <a:endParaRPr lang="en-US" altLang="en-US" dirty="0"/>
          </a:p>
          <a:p>
            <a:pPr marL="214313" indent="-214313">
              <a:buClr>
                <a:srgbClr val="FF66CC"/>
              </a:buClr>
              <a:buFont typeface="Wingdings" panose="05000000000000000000" pitchFamily="2" charset="2"/>
              <a:buChar char="Ø"/>
            </a:pPr>
            <a:endParaRPr lang="en-US" altLang="en-US" dirty="0"/>
          </a:p>
          <a:p>
            <a:pPr>
              <a:buClr>
                <a:srgbClr val="FF66CC"/>
              </a:buClr>
            </a:pPr>
            <a:r>
              <a:rPr lang="en-US" altLang="en-US" sz="2400" dirty="0"/>
              <a:t>Tissues Which Are Drained by Massage or Pumping MUST BE COMPRESSED TO PREVENT RE-FILLING! </a:t>
            </a:r>
          </a:p>
        </p:txBody>
      </p:sp>
    </p:spTree>
    <p:extLst>
      <p:ext uri="{BB962C8B-B14F-4D97-AF65-F5344CB8AC3E}">
        <p14:creationId xmlns:p14="http://schemas.microsoft.com/office/powerpoint/2010/main" xmlns="" val="333329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Girl_Ocea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ChangeArrowheads="1"/>
          </p:cNvSpPr>
          <p:nvPr>
            <p:ph idx="1"/>
          </p:nvPr>
        </p:nvSpPr>
        <p:spPr>
          <a:xfrm>
            <a:off x="4470400" y="304800"/>
            <a:ext cx="4572000" cy="6400800"/>
          </a:xfrm>
          <a:solidFill>
            <a:schemeClr val="bg1">
              <a:alpha val="95000"/>
            </a:schemeClr>
          </a:solidFill>
          <a:ln w="57150">
            <a:solidFill>
              <a:srgbClr val="92D050"/>
            </a:solidFill>
          </a:ln>
        </p:spPr>
        <p:txBody>
          <a:bodyPr>
            <a:normAutofit/>
          </a:bodyPr>
          <a:lstStyle/>
          <a:p>
            <a:pPr algn="ctr" eaLnBrk="1" hangingPunct="1">
              <a:buFont typeface="Wingdings 2" panose="05020102010507070707" pitchFamily="18" charset="2"/>
              <a:buNone/>
              <a:defRPr/>
            </a:pPr>
            <a:endParaRPr lang="en-US" altLang="en-US" sz="3200" b="1" dirty="0" smtClean="0"/>
          </a:p>
          <a:p>
            <a:pPr algn="ctr" eaLnBrk="1" hangingPunct="1">
              <a:buFont typeface="Wingdings 2" panose="05020102010507070707" pitchFamily="18" charset="2"/>
              <a:buNone/>
              <a:defRPr/>
            </a:pPr>
            <a:endParaRPr lang="en-US" altLang="en-US" sz="3200" b="1" dirty="0" smtClean="0"/>
          </a:p>
          <a:p>
            <a:pPr algn="ctr" eaLnBrk="1" hangingPunct="1">
              <a:buFont typeface="Wingdings 2" panose="05020102010507070707" pitchFamily="18" charset="2"/>
              <a:buNone/>
              <a:defRPr/>
            </a:pPr>
            <a:r>
              <a:rPr lang="en-US" altLang="en-US" sz="1800" b="1" dirty="0" smtClean="0"/>
              <a:t>A Manual Therapy and Exercise Approach to Breast Cancer Rehabilitation Course</a:t>
            </a:r>
          </a:p>
          <a:p>
            <a:pPr algn="ctr">
              <a:buNone/>
              <a:defRPr/>
            </a:pPr>
            <a:endParaRPr lang="en-US" altLang="en-US" sz="1350" b="1" dirty="0"/>
          </a:p>
          <a:p>
            <a:pPr algn="ctr">
              <a:spcBef>
                <a:spcPct val="0"/>
              </a:spcBef>
              <a:buClrTx/>
              <a:buSzTx/>
              <a:buFontTx/>
              <a:buNone/>
              <a:defRPr/>
            </a:pPr>
            <a:r>
              <a:rPr lang="en-US" dirty="0"/>
              <a:t>Evidence-Based Approach to Lymphedema Evaluation and Management</a:t>
            </a:r>
          </a:p>
          <a:p>
            <a:pPr algn="ctr">
              <a:spcBef>
                <a:spcPct val="0"/>
              </a:spcBef>
              <a:buClrTx/>
              <a:buSzTx/>
              <a:buFontTx/>
              <a:buNone/>
              <a:defRPr/>
            </a:pPr>
            <a:r>
              <a:rPr lang="en-US" dirty="0"/>
              <a:t>Overview</a:t>
            </a:r>
          </a:p>
          <a:p>
            <a:pPr algn="ctr" eaLnBrk="1" hangingPunct="1">
              <a:buFont typeface="Wingdings 2" panose="05020102010507070707" pitchFamily="18" charset="2"/>
              <a:buNone/>
              <a:defRPr/>
            </a:pPr>
            <a:endParaRPr lang="en-US" altLang="en-US" sz="1800" b="1" dirty="0" smtClean="0"/>
          </a:p>
          <a:p>
            <a:pPr algn="ctr" eaLnBrk="1" hangingPunct="1">
              <a:buFont typeface="Wingdings 2" panose="05020102010507070707" pitchFamily="18" charset="2"/>
              <a:buNone/>
              <a:defRPr/>
            </a:pPr>
            <a:r>
              <a:rPr lang="en-US" altLang="en-US" sz="1800" b="1" dirty="0" smtClean="0"/>
              <a:t>Cathy Furbish, PT, DPT, CLT</a:t>
            </a:r>
          </a:p>
          <a:p>
            <a:pPr marL="0" indent="0" algn="ctr">
              <a:buNone/>
              <a:defRPr/>
            </a:pPr>
            <a:endParaRPr lang="en-US" sz="1200" dirty="0" smtClean="0">
              <a:latin typeface="Arial" pitchFamily="34" charset="0"/>
              <a:cs typeface="Arial" pitchFamily="34" charset="0"/>
            </a:endParaRPr>
          </a:p>
          <a:p>
            <a:pPr algn="ctr">
              <a:defRPr/>
            </a:pPr>
            <a:endParaRPr lang="en-US" sz="1200" dirty="0">
              <a:latin typeface="Arial" pitchFamily="34" charset="0"/>
              <a:cs typeface="Arial" pitchFamily="34" charset="0"/>
            </a:endParaRPr>
          </a:p>
          <a:p>
            <a:pPr algn="ctr">
              <a:defRPr/>
            </a:pPr>
            <a:endParaRPr lang="en-US" sz="1200" dirty="0" smtClean="0">
              <a:latin typeface="Arial" pitchFamily="34" charset="0"/>
              <a:cs typeface="Arial" pitchFamily="34" charset="0"/>
            </a:endParaRPr>
          </a:p>
          <a:p>
            <a:pPr marL="0" indent="0" algn="ctr">
              <a:buFont typeface="Wingdings 2" panose="05020102010507070707" pitchFamily="18" charset="2"/>
              <a:buNone/>
              <a:defRPr/>
            </a:pPr>
            <a:r>
              <a:rPr lang="en-US" sz="1200" dirty="0" smtClean="0">
                <a:latin typeface="Arial" pitchFamily="34" charset="0"/>
                <a:cs typeface="Arial" pitchFamily="34" charset="0"/>
              </a:rPr>
              <a:t>This Presentation is available on TurningPoint’s Website: </a:t>
            </a:r>
            <a:endParaRPr lang="en-US" sz="1200" dirty="0">
              <a:latin typeface="Arial" pitchFamily="34" charset="0"/>
              <a:cs typeface="Arial" pitchFamily="34" charset="0"/>
            </a:endParaRPr>
          </a:p>
          <a:p>
            <a:pPr marL="0" indent="0" algn="ctr">
              <a:buFont typeface="Wingdings 2" panose="05020102010507070707" pitchFamily="18" charset="2"/>
              <a:buNone/>
              <a:defRPr/>
            </a:pPr>
            <a:r>
              <a:rPr lang="en-US" sz="1200" dirty="0" smtClean="0">
                <a:latin typeface="Arial" pitchFamily="34" charset="0"/>
                <a:cs typeface="Arial" pitchFamily="34" charset="0"/>
              </a:rPr>
              <a:t>myturningpoint.org</a:t>
            </a:r>
            <a:endParaRPr lang="en-US" sz="1200" dirty="0">
              <a:latin typeface="Arial" pitchFamily="34" charset="0"/>
              <a:cs typeface="Arial" pitchFamily="34" charset="0"/>
            </a:endParaRPr>
          </a:p>
          <a:p>
            <a:pPr marL="0" indent="0" algn="ctr">
              <a:buFont typeface="Wingdings 2" panose="05020102010507070707" pitchFamily="18" charset="2"/>
              <a:buNone/>
              <a:defRPr/>
            </a:pPr>
            <a:r>
              <a:rPr lang="en-US" sz="1200" i="1" dirty="0" smtClean="0">
                <a:latin typeface="Arial" pitchFamily="34" charset="0"/>
                <a:cs typeface="Arial" pitchFamily="34" charset="0"/>
              </a:rPr>
              <a:t>From Homepage Click </a:t>
            </a:r>
            <a:r>
              <a:rPr lang="en-US" sz="1200" i="1" dirty="0">
                <a:latin typeface="Arial" pitchFamily="34" charset="0"/>
                <a:cs typeface="Arial" pitchFamily="34" charset="0"/>
              </a:rPr>
              <a:t>on Course Link</a:t>
            </a:r>
          </a:p>
          <a:p>
            <a:pPr algn="ctr" eaLnBrk="1" hangingPunct="1">
              <a:buFont typeface="Wingdings 2" panose="05020102010507070707" pitchFamily="18" charset="2"/>
              <a:buNone/>
              <a:defRPr/>
            </a:pPr>
            <a:endParaRPr lang="en-US" altLang="en-US" sz="1800" b="1" dirty="0"/>
          </a:p>
          <a:p>
            <a:pPr algn="ctr" eaLnBrk="1" hangingPunct="1">
              <a:buFont typeface="Wingdings 2" panose="05020102010507070707" pitchFamily="18" charset="2"/>
              <a:buNone/>
              <a:defRPr/>
            </a:pPr>
            <a:endParaRPr lang="en-US" altLang="en-US" sz="1800" b="1" dirty="0" smtClean="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545400" y="115443000"/>
            <a:ext cx="3168650" cy="152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lgn="ctr">
                <a:solidFill>
                  <a:srgbClr val="000000"/>
                </a:solidFill>
                <a:miter lim="800000"/>
                <a:headEnd/>
                <a:tailEnd/>
              </a14:hiddenLine>
            </a:ext>
          </a:extLst>
        </p:spPr>
      </p:pic>
      <p:pic>
        <p:nvPicPr>
          <p:cNvPr id="8197" name="Picture 8" descr="TP Logo July 201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57800" y="609600"/>
            <a:ext cx="2979738"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28720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758503"/>
            <a:ext cx="8229600" cy="857250"/>
          </a:xfrm>
        </p:spPr>
        <p:txBody>
          <a:bodyPr>
            <a:normAutofit/>
          </a:bodyPr>
          <a:lstStyle/>
          <a:p>
            <a:r>
              <a:rPr lang="en-US" sz="4000" dirty="0" smtClean="0"/>
              <a:t>Decongestive Exercises</a:t>
            </a:r>
            <a:endParaRPr lang="en-US" sz="4000" dirty="0"/>
          </a:p>
        </p:txBody>
      </p:sp>
      <p:sp>
        <p:nvSpPr>
          <p:cNvPr id="3" name="Content Placeholder 2"/>
          <p:cNvSpPr>
            <a:spLocks noGrp="1"/>
          </p:cNvSpPr>
          <p:nvPr>
            <p:ph idx="1"/>
          </p:nvPr>
        </p:nvSpPr>
        <p:spPr>
          <a:xfrm>
            <a:off x="508001" y="1737360"/>
            <a:ext cx="6447501" cy="4770120"/>
          </a:xfrm>
        </p:spPr>
        <p:txBody>
          <a:bodyPr>
            <a:normAutofit lnSpcReduction="10000"/>
          </a:bodyPr>
          <a:lstStyle/>
          <a:p>
            <a:r>
              <a:rPr lang="en-US" sz="2000" dirty="0"/>
              <a:t>Traditional CLT teaching about exercise is based on physiology</a:t>
            </a:r>
          </a:p>
          <a:p>
            <a:r>
              <a:rPr lang="en-US" sz="2000" dirty="0"/>
              <a:t>During exercise, blood flow increases; therefore, there is an increase in filtration into the interstitium and an increase in the lymphatic load</a:t>
            </a:r>
          </a:p>
          <a:p>
            <a:endParaRPr lang="en-US" sz="2000" dirty="0"/>
          </a:p>
          <a:p>
            <a:r>
              <a:rPr lang="en-US" sz="2000" dirty="0"/>
              <a:t>Compression during exercise</a:t>
            </a:r>
          </a:p>
          <a:p>
            <a:pPr lvl="1"/>
            <a:r>
              <a:rPr lang="en-US" sz="2000" dirty="0"/>
              <a:t>Increases effectiveness of muscle pump</a:t>
            </a:r>
          </a:p>
          <a:p>
            <a:pPr lvl="1"/>
            <a:r>
              <a:rPr lang="en-US" sz="2000" dirty="0"/>
              <a:t>Limits filtration out of the arterioles into the interstitium</a:t>
            </a:r>
          </a:p>
          <a:p>
            <a:r>
              <a:rPr lang="en-US" sz="2000" dirty="0"/>
              <a:t>Sequential Pump – distal to proximal</a:t>
            </a:r>
          </a:p>
          <a:p>
            <a:r>
              <a:rPr lang="en-US" sz="2000" dirty="0"/>
              <a:t>Deep Breathing</a:t>
            </a:r>
          </a:p>
          <a:p>
            <a:pPr lvl="1"/>
            <a:r>
              <a:rPr lang="en-US" sz="2000" dirty="0"/>
              <a:t>Stimulate Cisterna Chyli</a:t>
            </a:r>
          </a:p>
          <a:p>
            <a:pPr lvl="1"/>
            <a:r>
              <a:rPr lang="en-US" sz="2000" dirty="0"/>
              <a:t>Limit overexertion</a:t>
            </a:r>
          </a:p>
          <a:p>
            <a:endParaRPr lang="en-US" sz="1500" dirty="0"/>
          </a:p>
        </p:txBody>
      </p:sp>
      <p:pic>
        <p:nvPicPr>
          <p:cNvPr id="51202" name="Picture 2" descr="http://media-cache-ec0.pinimg.com/736x/83/6e/fa/836efa3903313d0c9fe8e30f151aa096.jpg"/>
          <p:cNvPicPr>
            <a:picLocks noChangeAspect="1" noChangeArrowheads="1"/>
          </p:cNvPicPr>
          <p:nvPr/>
        </p:nvPicPr>
        <p:blipFill>
          <a:blip r:embed="rId3" cstate="print"/>
          <a:srcRect/>
          <a:stretch>
            <a:fillRect/>
          </a:stretch>
        </p:blipFill>
        <p:spPr bwMode="auto">
          <a:xfrm>
            <a:off x="5959286" y="2900256"/>
            <a:ext cx="2620833" cy="3393551"/>
          </a:xfrm>
          <a:prstGeom prst="rect">
            <a:avLst/>
          </a:prstGeom>
          <a:ln>
            <a:noFill/>
          </a:ln>
          <a:effectLst>
            <a:softEdge rad="112500"/>
          </a:effectLst>
        </p:spPr>
      </p:pic>
    </p:spTree>
    <p:extLst>
      <p:ext uri="{BB962C8B-B14F-4D97-AF65-F5344CB8AC3E}">
        <p14:creationId xmlns:p14="http://schemas.microsoft.com/office/powerpoint/2010/main" xmlns="" val="137077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61602" y="1028700"/>
            <a:ext cx="8013718" cy="861060"/>
          </a:xfrm>
        </p:spPr>
        <p:txBody>
          <a:bodyPr>
            <a:normAutofit/>
          </a:bodyPr>
          <a:lstStyle/>
          <a:p>
            <a:pPr algn="ctr"/>
            <a:r>
              <a:rPr lang="en-US" altLang="en-US" sz="3600" dirty="0"/>
              <a:t>Lymphedema management: the evidence</a:t>
            </a:r>
            <a:r>
              <a:rPr lang="en-US" altLang="en-US" sz="3600" dirty="0" smtClean="0"/>
              <a:t> </a:t>
            </a:r>
          </a:p>
        </p:txBody>
      </p:sp>
      <p:sp>
        <p:nvSpPr>
          <p:cNvPr id="886787" name="Rectangle 3"/>
          <p:cNvSpPr>
            <a:spLocks noGrp="1" noChangeArrowheads="1"/>
          </p:cNvSpPr>
          <p:nvPr>
            <p:ph idx="1"/>
          </p:nvPr>
        </p:nvSpPr>
        <p:spPr>
          <a:xfrm>
            <a:off x="990600" y="2114550"/>
            <a:ext cx="6610350" cy="3280410"/>
          </a:xfrm>
        </p:spPr>
        <p:txBody>
          <a:bodyPr>
            <a:normAutofit/>
          </a:bodyPr>
          <a:lstStyle/>
          <a:p>
            <a:pPr>
              <a:lnSpc>
                <a:spcPct val="90000"/>
              </a:lnSpc>
              <a:buClr>
                <a:srgbClr val="FF99CC"/>
              </a:buClr>
              <a:buSzTx/>
              <a:defRPr/>
            </a:pPr>
            <a:r>
              <a:rPr lang="en-US" sz="2000" dirty="0"/>
              <a:t>Compression bandaging with and without manual lymph drainage </a:t>
            </a:r>
          </a:p>
          <a:p>
            <a:pPr lvl="1">
              <a:lnSpc>
                <a:spcPct val="90000"/>
              </a:lnSpc>
              <a:buClr>
                <a:srgbClr val="FF99CC"/>
              </a:buClr>
              <a:buFontTx/>
              <a:buChar char="•"/>
              <a:defRPr/>
            </a:pPr>
            <a:r>
              <a:rPr lang="en-US" dirty="0"/>
              <a:t>38 pts with breast cancer and lymphedema</a:t>
            </a:r>
          </a:p>
          <a:p>
            <a:pPr lvl="1">
              <a:lnSpc>
                <a:spcPct val="90000"/>
              </a:lnSpc>
              <a:buClr>
                <a:srgbClr val="FF99CC"/>
              </a:buClr>
              <a:buFontTx/>
              <a:buChar char="•"/>
              <a:defRPr/>
            </a:pPr>
            <a:r>
              <a:rPr lang="en-US" dirty="0"/>
              <a:t>week 1, 2: </a:t>
            </a:r>
            <a:r>
              <a:rPr lang="en-US" dirty="0" smtClean="0"/>
              <a:t>bandaging alone</a:t>
            </a:r>
            <a:endParaRPr lang="en-US" dirty="0"/>
          </a:p>
          <a:p>
            <a:pPr lvl="1">
              <a:lnSpc>
                <a:spcPct val="90000"/>
              </a:lnSpc>
              <a:buClr>
                <a:srgbClr val="FF99CC"/>
              </a:buClr>
              <a:buFontTx/>
              <a:buChar char="•"/>
              <a:defRPr/>
            </a:pPr>
            <a:r>
              <a:rPr lang="en-US" dirty="0"/>
              <a:t>week 3: pts divided into </a:t>
            </a:r>
            <a:r>
              <a:rPr lang="en-US" dirty="0" smtClean="0"/>
              <a:t>bandaging with and without manual lymph drainage</a:t>
            </a:r>
            <a:endParaRPr lang="en-US" dirty="0"/>
          </a:p>
          <a:p>
            <a:pPr>
              <a:lnSpc>
                <a:spcPct val="90000"/>
              </a:lnSpc>
              <a:buClr>
                <a:srgbClr val="FF99CC"/>
              </a:buClr>
              <a:buSzTx/>
              <a:defRPr/>
            </a:pPr>
            <a:r>
              <a:rPr lang="en-US" sz="2000" dirty="0"/>
              <a:t>Results:</a:t>
            </a:r>
          </a:p>
          <a:p>
            <a:pPr lvl="1">
              <a:lnSpc>
                <a:spcPct val="90000"/>
              </a:lnSpc>
              <a:buFontTx/>
              <a:buChar char="•"/>
              <a:defRPr/>
            </a:pPr>
            <a:r>
              <a:rPr lang="en-US" dirty="0"/>
              <a:t>significant volume </a:t>
            </a:r>
            <a:r>
              <a:rPr lang="en-US" dirty="0" smtClean="0"/>
              <a:t>reductions in week </a:t>
            </a:r>
            <a:r>
              <a:rPr lang="en-US" dirty="0"/>
              <a:t>1, 2 </a:t>
            </a:r>
          </a:p>
          <a:p>
            <a:pPr lvl="1">
              <a:lnSpc>
                <a:spcPct val="90000"/>
              </a:lnSpc>
              <a:buFontTx/>
              <a:buChar char="•"/>
              <a:defRPr/>
            </a:pPr>
            <a:r>
              <a:rPr lang="en-US" dirty="0"/>
              <a:t>no significant difference in volume reduction between groups in wk 3</a:t>
            </a:r>
          </a:p>
          <a:p>
            <a:pPr lvl="1">
              <a:lnSpc>
                <a:spcPct val="90000"/>
              </a:lnSpc>
              <a:buFontTx/>
              <a:buChar char="•"/>
              <a:defRPr/>
            </a:pPr>
            <a:r>
              <a:rPr lang="en-US" dirty="0"/>
              <a:t>but percentage volume reduction &gt; in CB/MLD group </a:t>
            </a:r>
          </a:p>
        </p:txBody>
      </p:sp>
      <p:sp>
        <p:nvSpPr>
          <p:cNvPr id="94212" name="Text Box 4"/>
          <p:cNvSpPr txBox="1">
            <a:spLocks noChangeArrowheads="1"/>
          </p:cNvSpPr>
          <p:nvPr/>
        </p:nvSpPr>
        <p:spPr bwMode="auto">
          <a:xfrm>
            <a:off x="2571751" y="5655469"/>
            <a:ext cx="5313762" cy="584775"/>
          </a:xfrm>
          <a:prstGeom prst="rect">
            <a:avLst/>
          </a:prstGeom>
          <a:noFill/>
          <a:ln w="9525">
            <a:noFill/>
            <a:miter lim="800000"/>
            <a:headEnd/>
            <a:tailEnd/>
          </a:ln>
        </p:spPr>
        <p:txBody>
          <a:bodyPr wrap="none">
            <a:spAutoFit/>
          </a:bodyPr>
          <a:lstStyle/>
          <a:p>
            <a:pPr eaLnBrk="1" hangingPunct="1">
              <a:defRPr/>
            </a:pPr>
            <a:r>
              <a:rPr lang="en-US" sz="1600" i="1" dirty="0">
                <a:solidFill>
                  <a:schemeClr val="accent1">
                    <a:lumMod val="75000"/>
                  </a:schemeClr>
                </a:solidFill>
                <a:latin typeface="Arial" charset="0"/>
                <a:cs typeface="Arial" charset="0"/>
              </a:rPr>
              <a:t>Johansson K, et al. Lymphology 1999 Sep;32(3):103-10 </a:t>
            </a:r>
            <a:endParaRPr lang="en-US" sz="1600" i="1" dirty="0">
              <a:solidFill>
                <a:schemeClr val="accent1">
                  <a:lumMod val="75000"/>
                </a:schemeClr>
              </a:solidFill>
              <a:cs typeface="Arial" charset="0"/>
            </a:endParaRPr>
          </a:p>
          <a:p>
            <a:pPr eaLnBrk="1" hangingPunct="1">
              <a:defRPr/>
            </a:pPr>
            <a:endParaRPr lang="en-US" sz="1600" dirty="0">
              <a:solidFill>
                <a:srgbClr val="FFFF00"/>
              </a:solidFill>
              <a:latin typeface="Arial" charset="0"/>
              <a:cs typeface="Arial" charset="0"/>
            </a:endParaRPr>
          </a:p>
        </p:txBody>
      </p:sp>
    </p:spTree>
    <p:extLst>
      <p:ext uri="{BB962C8B-B14F-4D97-AF65-F5344CB8AC3E}">
        <p14:creationId xmlns:p14="http://schemas.microsoft.com/office/powerpoint/2010/main" xmlns="" val="1737417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dirty="0" smtClean="0"/>
              <a:t>MLD and Compression Bandaging</a:t>
            </a:r>
          </a:p>
        </p:txBody>
      </p:sp>
      <p:sp>
        <p:nvSpPr>
          <p:cNvPr id="125955" name="Content Placeholder 2"/>
          <p:cNvSpPr>
            <a:spLocks noGrp="1"/>
          </p:cNvSpPr>
          <p:nvPr>
            <p:ph idx="1"/>
          </p:nvPr>
        </p:nvSpPr>
        <p:spPr/>
        <p:txBody>
          <a:bodyPr/>
          <a:lstStyle/>
          <a:p>
            <a:r>
              <a:rPr lang="en-US" altLang="en-US" sz="2000" dirty="0"/>
              <a:t>In a prospective RCT by McNeely researchers looked at reduction of arm volume from MLD in combination with CB alone</a:t>
            </a:r>
          </a:p>
          <a:p>
            <a:endParaRPr lang="en-US" altLang="en-US" sz="2000" dirty="0"/>
          </a:p>
          <a:p>
            <a:r>
              <a:rPr lang="en-US" altLang="en-US" sz="2000" dirty="0"/>
              <a:t>No significant difference seen between the groups</a:t>
            </a:r>
          </a:p>
          <a:p>
            <a:endParaRPr lang="en-US" altLang="en-US" sz="1500" dirty="0"/>
          </a:p>
          <a:p>
            <a:endParaRPr lang="en-US" altLang="en-US" dirty="0" smtClean="0"/>
          </a:p>
          <a:p>
            <a:pPr lvl="4"/>
            <a:r>
              <a:rPr lang="en-US" altLang="en-US" sz="1400" i="1" dirty="0">
                <a:solidFill>
                  <a:schemeClr val="accent1">
                    <a:lumMod val="75000"/>
                  </a:schemeClr>
                </a:solidFill>
                <a:latin typeface="Arial" panose="020B0604020202020204" pitchFamily="34" charset="0"/>
              </a:rPr>
              <a:t>McNeely ML et al.Breast Cancer research and Treatment, 86(2):95-106 (2004)</a:t>
            </a:r>
            <a:endParaRPr lang="en-US" altLang="en-US" sz="1400" dirty="0">
              <a:solidFill>
                <a:schemeClr val="accent1">
                  <a:lumMod val="75000"/>
                </a:schemeClr>
              </a:solidFill>
            </a:endParaRPr>
          </a:p>
          <a:p>
            <a:endParaRPr lang="en-US" altLang="en-US" dirty="0" smtClean="0"/>
          </a:p>
        </p:txBody>
      </p:sp>
    </p:spTree>
    <p:extLst>
      <p:ext uri="{BB962C8B-B14F-4D97-AF65-F5344CB8AC3E}">
        <p14:creationId xmlns:p14="http://schemas.microsoft.com/office/powerpoint/2010/main" xmlns="" val="1704625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0" smtClean="0"/>
              <a:t>Manual Lymph Drainage (MLD)</a:t>
            </a:r>
          </a:p>
        </p:txBody>
      </p:sp>
      <p:sp>
        <p:nvSpPr>
          <p:cNvPr id="122883" name="Rectangle 3"/>
          <p:cNvSpPr>
            <a:spLocks noGrp="1" noChangeArrowheads="1"/>
          </p:cNvSpPr>
          <p:nvPr>
            <p:ph idx="1"/>
          </p:nvPr>
        </p:nvSpPr>
        <p:spPr>
          <a:xfrm>
            <a:off x="1485900" y="2708673"/>
            <a:ext cx="6172200" cy="3292078"/>
          </a:xfrm>
        </p:spPr>
        <p:txBody>
          <a:bodyPr/>
          <a:lstStyle/>
          <a:p>
            <a:r>
              <a:rPr lang="en-US" altLang="en-US" sz="2000" dirty="0"/>
              <a:t>A Cochrane review of 195 scientific papers found MLD provided no benefit at any point over use of the sleeve or bandages alone</a:t>
            </a:r>
          </a:p>
          <a:p>
            <a:pPr>
              <a:buFont typeface="Wingdings 2" panose="05020102010507070707" pitchFamily="18" charset="2"/>
              <a:buNone/>
            </a:pPr>
            <a:endParaRPr lang="en-US" altLang="en-US" sz="2000" dirty="0"/>
          </a:p>
          <a:p>
            <a:r>
              <a:rPr lang="en-US" altLang="en-US" sz="2000" dirty="0"/>
              <a:t>There are limited positive applications for MLD in cases of mild lymphedema or fibrosis.</a:t>
            </a:r>
          </a:p>
          <a:p>
            <a:endParaRPr lang="en-US" altLang="en-US" dirty="0" smtClean="0"/>
          </a:p>
          <a:p>
            <a:endParaRPr lang="en-US" altLang="en-US" dirty="0" smtClean="0"/>
          </a:p>
          <a:p>
            <a:pPr lvl="1">
              <a:buNone/>
            </a:pPr>
            <a:r>
              <a:rPr lang="en-US" sz="1400" dirty="0">
                <a:solidFill>
                  <a:schemeClr val="accent1">
                    <a:lumMod val="75000"/>
                  </a:schemeClr>
                </a:solidFill>
              </a:rPr>
              <a:t>Badger C, et al.Physical Therapies for reducing and Controlling Lymphoedema of the limbs. Cochrane Libr, 2006 (4)</a:t>
            </a:r>
          </a:p>
          <a:p>
            <a:pPr lvl="1"/>
            <a:endParaRPr lang="en-US" altLang="en-US" dirty="0"/>
          </a:p>
        </p:txBody>
      </p:sp>
    </p:spTree>
    <p:extLst>
      <p:ext uri="{BB962C8B-B14F-4D97-AF65-F5344CB8AC3E}">
        <p14:creationId xmlns:p14="http://schemas.microsoft.com/office/powerpoint/2010/main" xmlns="" val="3545257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RCT:  CDT vs. Compression Garments</a:t>
            </a:r>
            <a:endParaRPr lang="en-US" sz="4000" dirty="0"/>
          </a:p>
        </p:txBody>
      </p:sp>
      <p:sp>
        <p:nvSpPr>
          <p:cNvPr id="3" name="Content Placeholder 2"/>
          <p:cNvSpPr>
            <a:spLocks noGrp="1"/>
          </p:cNvSpPr>
          <p:nvPr>
            <p:ph idx="1"/>
          </p:nvPr>
        </p:nvSpPr>
        <p:spPr/>
        <p:txBody>
          <a:bodyPr/>
          <a:lstStyle/>
          <a:p>
            <a:pPr marL="205740" lvl="1" indent="-205740">
              <a:buClr>
                <a:schemeClr val="accent3"/>
              </a:buClr>
              <a:buSzPct val="95000"/>
            </a:pPr>
            <a:r>
              <a:rPr lang="en-US" sz="2000" dirty="0" smtClean="0"/>
              <a:t>103 women; 6 institutions</a:t>
            </a:r>
          </a:p>
          <a:p>
            <a:pPr marL="205740" lvl="1" indent="-205740">
              <a:buClr>
                <a:schemeClr val="accent3"/>
              </a:buClr>
              <a:buSzPct val="95000"/>
            </a:pPr>
            <a:r>
              <a:rPr lang="en-US" sz="2000" dirty="0" smtClean="0"/>
              <a:t>All had previously been treated for LE and had &gt;10% volume difference between arms at the time of the study</a:t>
            </a:r>
          </a:p>
          <a:p>
            <a:pPr marL="205740" lvl="1" indent="-205740">
              <a:buClr>
                <a:schemeClr val="accent3"/>
              </a:buClr>
              <a:buSzPct val="95000"/>
            </a:pPr>
            <a:r>
              <a:rPr lang="en-US" sz="2000" dirty="0" smtClean="0"/>
              <a:t>Control group used compression garments only</a:t>
            </a:r>
          </a:p>
          <a:p>
            <a:pPr marL="205740" lvl="1" indent="-205740">
              <a:buClr>
                <a:schemeClr val="accent3"/>
              </a:buClr>
              <a:buSzPct val="95000"/>
            </a:pPr>
            <a:r>
              <a:rPr lang="en-US" sz="2000" dirty="0" smtClean="0"/>
              <a:t>Experimental group got daily MLD + bandaging followed by compression garments</a:t>
            </a:r>
          </a:p>
          <a:p>
            <a:pPr marL="205740" lvl="1" indent="-205740">
              <a:buClr>
                <a:schemeClr val="accent3"/>
              </a:buClr>
              <a:buSzPct val="95000"/>
            </a:pPr>
            <a:endParaRPr lang="en-US" sz="2000" dirty="0">
              <a:solidFill>
                <a:schemeClr val="accent1">
                  <a:lumMod val="75000"/>
                </a:schemeClr>
              </a:solidFill>
            </a:endParaRPr>
          </a:p>
          <a:p>
            <a:pPr marL="0" lvl="1" indent="0">
              <a:buClr>
                <a:schemeClr val="accent3"/>
              </a:buClr>
              <a:buSzPct val="95000"/>
              <a:buNone/>
            </a:pPr>
            <a:r>
              <a:rPr lang="en-US" sz="2000" dirty="0" smtClean="0"/>
              <a:t>RESULTS: “trial was unable to demonstrate a significant improvement in LE with CDT compared to a more conservative approach”</a:t>
            </a:r>
            <a:endParaRPr lang="en-US" sz="1400" dirty="0" smtClean="0"/>
          </a:p>
          <a:p>
            <a:pPr marL="0" lvl="1" indent="0">
              <a:buClr>
                <a:schemeClr val="accent3"/>
              </a:buClr>
              <a:buSzPct val="95000"/>
              <a:buNone/>
            </a:pPr>
            <a:endParaRPr lang="en-US" sz="1400" dirty="0">
              <a:solidFill>
                <a:schemeClr val="accent1">
                  <a:lumMod val="75000"/>
                </a:schemeClr>
              </a:solidFill>
            </a:endParaRPr>
          </a:p>
          <a:p>
            <a:pPr marL="0" lvl="1" indent="0" algn="r">
              <a:buClr>
                <a:schemeClr val="accent3"/>
              </a:buClr>
              <a:buSzPct val="95000"/>
              <a:buNone/>
            </a:pPr>
            <a:r>
              <a:rPr lang="en-US" sz="1600" dirty="0" err="1" smtClean="0">
                <a:solidFill>
                  <a:schemeClr val="accent1">
                    <a:lumMod val="75000"/>
                  </a:schemeClr>
                </a:solidFill>
              </a:rPr>
              <a:t>Dayes</a:t>
            </a:r>
            <a:r>
              <a:rPr lang="en-US" sz="1600" dirty="0" smtClean="0">
                <a:solidFill>
                  <a:schemeClr val="accent1">
                    <a:lumMod val="75000"/>
                  </a:schemeClr>
                </a:solidFill>
              </a:rPr>
              <a:t>, IS, </a:t>
            </a:r>
            <a:r>
              <a:rPr lang="en-US" sz="1600" dirty="0">
                <a:solidFill>
                  <a:schemeClr val="accent1">
                    <a:lumMod val="75000"/>
                  </a:schemeClr>
                </a:solidFill>
              </a:rPr>
              <a:t>et Randomized trail of decongestive lymphatic therapy for the treatment of lymphedema in women with BC.</a:t>
            </a:r>
            <a:r>
              <a:rPr lang="en-US" sz="1600" dirty="0" smtClean="0">
                <a:solidFill>
                  <a:schemeClr val="accent1">
                    <a:lumMod val="75000"/>
                  </a:schemeClr>
                </a:solidFill>
              </a:rPr>
              <a:t>. J </a:t>
            </a:r>
            <a:r>
              <a:rPr lang="en-US" sz="1600" dirty="0" err="1" smtClean="0">
                <a:solidFill>
                  <a:schemeClr val="accent1">
                    <a:lumMod val="75000"/>
                  </a:schemeClr>
                </a:solidFill>
              </a:rPr>
              <a:t>Clin</a:t>
            </a:r>
            <a:r>
              <a:rPr lang="en-US" sz="1600" dirty="0" smtClean="0">
                <a:solidFill>
                  <a:schemeClr val="accent1">
                    <a:lumMod val="75000"/>
                  </a:schemeClr>
                </a:solidFill>
              </a:rPr>
              <a:t> </a:t>
            </a:r>
            <a:r>
              <a:rPr lang="en-US" sz="1600" dirty="0" err="1" smtClean="0">
                <a:solidFill>
                  <a:schemeClr val="accent1">
                    <a:lumMod val="75000"/>
                  </a:schemeClr>
                </a:solidFill>
              </a:rPr>
              <a:t>Oncol</a:t>
            </a:r>
            <a:r>
              <a:rPr lang="en-US" sz="1600" dirty="0" smtClean="0">
                <a:solidFill>
                  <a:schemeClr val="accent1">
                    <a:lumMod val="75000"/>
                  </a:schemeClr>
                </a:solidFill>
              </a:rPr>
              <a:t>, 2013 Oct 20; 31(30)</a:t>
            </a:r>
            <a:endParaRPr lang="en-US" sz="1600" dirty="0">
              <a:solidFill>
                <a:schemeClr val="accent1">
                  <a:lumMod val="75000"/>
                </a:schemeClr>
              </a:solidFill>
            </a:endParaRPr>
          </a:p>
          <a:p>
            <a:endParaRPr lang="en-US" dirty="0"/>
          </a:p>
        </p:txBody>
      </p:sp>
    </p:spTree>
    <p:extLst>
      <p:ext uri="{BB962C8B-B14F-4D97-AF65-F5344CB8AC3E}">
        <p14:creationId xmlns:p14="http://schemas.microsoft.com/office/powerpoint/2010/main" xmlns="" val="146895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771650" y="1371600"/>
            <a:ext cx="5844779" cy="640682"/>
          </a:xfrm>
        </p:spPr>
        <p:txBody>
          <a:bodyPr/>
          <a:lstStyle/>
          <a:p>
            <a:pPr algn="ctr"/>
            <a:r>
              <a:rPr lang="en-US" altLang="en-US" dirty="0" smtClean="0"/>
              <a:t>Compression Pump</a:t>
            </a:r>
          </a:p>
        </p:txBody>
      </p:sp>
      <p:sp>
        <p:nvSpPr>
          <p:cNvPr id="118787" name="Rectangle 4"/>
          <p:cNvSpPr>
            <a:spLocks noGrp="1" noChangeArrowheads="1"/>
          </p:cNvSpPr>
          <p:nvPr>
            <p:ph type="body" sz="half" idx="2"/>
          </p:nvPr>
        </p:nvSpPr>
        <p:spPr>
          <a:xfrm>
            <a:off x="1591176" y="2093495"/>
            <a:ext cx="5715000" cy="3086100"/>
          </a:xfrm>
        </p:spPr>
        <p:txBody>
          <a:bodyPr>
            <a:normAutofit/>
          </a:bodyPr>
          <a:lstStyle/>
          <a:p>
            <a:pPr>
              <a:lnSpc>
                <a:spcPct val="90000"/>
              </a:lnSpc>
            </a:pPr>
            <a:r>
              <a:rPr lang="en-US" altLang="en-US" sz="2100" dirty="0"/>
              <a:t>Guidelines for use and selection are unclear</a:t>
            </a:r>
          </a:p>
          <a:p>
            <a:pPr>
              <a:lnSpc>
                <a:spcPct val="90000"/>
              </a:lnSpc>
            </a:pPr>
            <a:r>
              <a:rPr lang="en-US" altLang="en-US" sz="2100" dirty="0"/>
              <a:t>Some studies show pumps ineffective other studies show a statistically significant reduction in edema when used consistently in a 48 hour period. </a:t>
            </a:r>
          </a:p>
          <a:p>
            <a:pPr>
              <a:lnSpc>
                <a:spcPct val="90000"/>
              </a:lnSpc>
              <a:buFont typeface="Wingdings 2" panose="05020102010507070707" pitchFamily="18" charset="2"/>
              <a:buNone/>
            </a:pPr>
            <a:endParaRPr lang="en-US" altLang="en-US" sz="1800" dirty="0"/>
          </a:p>
          <a:p>
            <a:pPr>
              <a:lnSpc>
                <a:spcPct val="90000"/>
              </a:lnSpc>
              <a:buFont typeface="Wingdings" panose="05000000000000000000" pitchFamily="2" charset="2"/>
              <a:buNone/>
            </a:pPr>
            <a:r>
              <a:rPr lang="en-US" altLang="en-US" sz="1400" i="1" dirty="0">
                <a:solidFill>
                  <a:srgbClr val="FF2DA0"/>
                </a:solidFill>
              </a:rPr>
              <a:t>Rinehart-Ayres M, Rehab Oncol 25 (1): 25, 2007 </a:t>
            </a:r>
          </a:p>
          <a:p>
            <a:pPr>
              <a:lnSpc>
                <a:spcPct val="90000"/>
              </a:lnSpc>
              <a:buFont typeface="Wingdings" panose="05000000000000000000" pitchFamily="2" charset="2"/>
              <a:buNone/>
            </a:pPr>
            <a:endParaRPr lang="en-US" altLang="en-US" sz="126225" dirty="0">
              <a:solidFill>
                <a:schemeClr val="hlink"/>
              </a:solidFill>
            </a:endParaRPr>
          </a:p>
        </p:txBody>
      </p:sp>
      <p:pic>
        <p:nvPicPr>
          <p:cNvPr id="43010" name="Picture 2" descr="http://seniorvoiceamerica.com/wp-content/uploads/2012/06/3008_PUMP__ARM_GARMENT_0139.jpg"/>
          <p:cNvPicPr>
            <a:picLocks noChangeAspect="1" noChangeArrowheads="1"/>
          </p:cNvPicPr>
          <p:nvPr/>
        </p:nvPicPr>
        <p:blipFill>
          <a:blip r:embed="rId2" cstate="print"/>
          <a:srcRect/>
          <a:stretch>
            <a:fillRect/>
          </a:stretch>
        </p:blipFill>
        <p:spPr bwMode="auto">
          <a:xfrm>
            <a:off x="5396164" y="3499624"/>
            <a:ext cx="3286814" cy="2300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09289418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485900" y="1385888"/>
            <a:ext cx="6172200" cy="857250"/>
          </a:xfrm>
        </p:spPr>
        <p:txBody>
          <a:bodyPr/>
          <a:lstStyle/>
          <a:p>
            <a:r>
              <a:rPr lang="en-US" altLang="en-US" dirty="0" smtClean="0"/>
              <a:t>Pneumatic Compression Pump</a:t>
            </a:r>
          </a:p>
        </p:txBody>
      </p:sp>
      <p:sp>
        <p:nvSpPr>
          <p:cNvPr id="119811" name="Rectangle 3"/>
          <p:cNvSpPr>
            <a:spLocks noGrp="1" noChangeArrowheads="1"/>
          </p:cNvSpPr>
          <p:nvPr>
            <p:ph sz="half" idx="1"/>
          </p:nvPr>
        </p:nvSpPr>
        <p:spPr>
          <a:xfrm>
            <a:off x="1371601" y="2457450"/>
            <a:ext cx="3031958" cy="3086100"/>
          </a:xfrm>
        </p:spPr>
        <p:txBody>
          <a:bodyPr/>
          <a:lstStyle/>
          <a:p>
            <a:pPr>
              <a:buFontTx/>
              <a:buNone/>
            </a:pPr>
            <a:r>
              <a:rPr lang="en-US" altLang="en-US" sz="2000" dirty="0"/>
              <a:t>Pros</a:t>
            </a:r>
          </a:p>
          <a:p>
            <a:pPr lvl="1">
              <a:buFont typeface="Tahoma" panose="020B0604030504040204" pitchFamily="34" charset="0"/>
              <a:buNone/>
            </a:pPr>
            <a:r>
              <a:rPr lang="en-US" altLang="en-US" sz="2000" dirty="0"/>
              <a:t>Paid by insurance</a:t>
            </a:r>
          </a:p>
          <a:p>
            <a:pPr lvl="1">
              <a:buFont typeface="Tahoma" panose="020B0604030504040204" pitchFamily="34" charset="0"/>
              <a:buNone/>
            </a:pPr>
            <a:r>
              <a:rPr lang="en-US" altLang="en-US" sz="2000" dirty="0"/>
              <a:t>Easy to use</a:t>
            </a:r>
          </a:p>
          <a:p>
            <a:pPr lvl="1">
              <a:buFont typeface="Tahoma" panose="020B0604030504040204" pitchFamily="34" charset="0"/>
              <a:buNone/>
            </a:pPr>
            <a:r>
              <a:rPr lang="en-US" altLang="en-US" sz="2000" dirty="0"/>
              <a:t>Usage recommendations range from 1 -12 hours daily</a:t>
            </a:r>
          </a:p>
          <a:p>
            <a:pPr lvl="1">
              <a:buFont typeface="Tahoma" panose="020B0604030504040204" pitchFamily="34" charset="0"/>
              <a:buNone/>
            </a:pPr>
            <a:endParaRPr lang="en-US" altLang="en-US" dirty="0" smtClean="0"/>
          </a:p>
        </p:txBody>
      </p:sp>
      <p:sp>
        <p:nvSpPr>
          <p:cNvPr id="119812" name="Rectangle 4"/>
          <p:cNvSpPr>
            <a:spLocks noGrp="1" noChangeArrowheads="1"/>
          </p:cNvSpPr>
          <p:nvPr>
            <p:ph sz="half" idx="2"/>
          </p:nvPr>
        </p:nvSpPr>
        <p:spPr>
          <a:xfrm>
            <a:off x="4567237" y="2457451"/>
            <a:ext cx="3433763" cy="3394472"/>
          </a:xfrm>
        </p:spPr>
        <p:txBody>
          <a:bodyPr/>
          <a:lstStyle/>
          <a:p>
            <a:pPr lvl="1">
              <a:buFont typeface="Tahoma" panose="020B0604030504040204" pitchFamily="34" charset="0"/>
              <a:buNone/>
            </a:pPr>
            <a:r>
              <a:rPr lang="en-US" altLang="en-US" sz="2000" dirty="0"/>
              <a:t>Cons</a:t>
            </a:r>
          </a:p>
          <a:p>
            <a:pPr lvl="2">
              <a:buFontTx/>
              <a:buNone/>
            </a:pPr>
            <a:r>
              <a:rPr lang="en-US" altLang="en-US" sz="2000" dirty="0"/>
              <a:t>Time consuming and cumbersome</a:t>
            </a:r>
          </a:p>
          <a:p>
            <a:pPr lvl="2">
              <a:buFontTx/>
              <a:buNone/>
            </a:pPr>
            <a:r>
              <a:rPr lang="en-US" altLang="en-US" sz="2000" dirty="0"/>
              <a:t>Ignores lymph physiology </a:t>
            </a:r>
          </a:p>
          <a:p>
            <a:pPr lvl="2">
              <a:buFontTx/>
              <a:buNone/>
            </a:pPr>
            <a:r>
              <a:rPr lang="en-US" altLang="en-US" sz="2000" dirty="0"/>
              <a:t>Risk of trauma to initial lymphatics</a:t>
            </a:r>
          </a:p>
          <a:p>
            <a:pPr lvl="2">
              <a:buFontTx/>
              <a:buNone/>
            </a:pPr>
            <a:r>
              <a:rPr lang="en-US" altLang="en-US" sz="2000" dirty="0"/>
              <a:t>Risk of fibrous cuff</a:t>
            </a:r>
          </a:p>
          <a:p>
            <a:pPr>
              <a:buFontTx/>
              <a:buNone/>
            </a:pPr>
            <a:endParaRPr lang="en-US" altLang="en-US" sz="1800" dirty="0"/>
          </a:p>
        </p:txBody>
      </p:sp>
    </p:spTree>
    <p:extLst>
      <p:ext uri="{BB962C8B-B14F-4D97-AF65-F5344CB8AC3E}">
        <p14:creationId xmlns:p14="http://schemas.microsoft.com/office/powerpoint/2010/main" xmlns="" val="25899539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a:bodyPr>
          <a:lstStyle/>
          <a:p>
            <a:pPr algn="ctr"/>
            <a:r>
              <a:rPr lang="en-US" altLang="en-US" sz="4000" dirty="0"/>
              <a:t>TP Guidelines for Pump Utilization</a:t>
            </a:r>
          </a:p>
        </p:txBody>
      </p:sp>
      <p:sp>
        <p:nvSpPr>
          <p:cNvPr id="120835" name="Content Placeholder 3"/>
          <p:cNvSpPr>
            <a:spLocks noGrp="1"/>
          </p:cNvSpPr>
          <p:nvPr>
            <p:ph idx="1"/>
          </p:nvPr>
        </p:nvSpPr>
        <p:spPr/>
        <p:txBody>
          <a:bodyPr/>
          <a:lstStyle/>
          <a:p>
            <a:r>
              <a:rPr lang="en-US" altLang="en-US" sz="2000" dirty="0" smtClean="0"/>
              <a:t>Treatment with bandaging, exercise and lymphedema massage has been tried and patient has plateaued</a:t>
            </a:r>
          </a:p>
          <a:p>
            <a:r>
              <a:rPr lang="en-US" altLang="en-US" sz="2000" dirty="0" smtClean="0"/>
              <a:t>Bandaging is refused or not feasible due to co-morbidities</a:t>
            </a:r>
          </a:p>
          <a:p>
            <a:r>
              <a:rPr lang="en-US" altLang="en-US" sz="2000" dirty="0" smtClean="0"/>
              <a:t>Pump is tried daily in the clinic for one hour with pre and post volumetric measures taken</a:t>
            </a:r>
          </a:p>
          <a:p>
            <a:r>
              <a:rPr lang="en-US" altLang="en-US" sz="2000" dirty="0" smtClean="0"/>
              <a:t>If pump is effective in reducing arm circumference or volume, patient is provided a loaner pump to try for 1-2 weeks of self-management at home</a:t>
            </a:r>
          </a:p>
          <a:p>
            <a:endParaRPr lang="en-US" altLang="en-US" dirty="0" smtClean="0"/>
          </a:p>
        </p:txBody>
      </p:sp>
    </p:spTree>
    <p:extLst>
      <p:ext uri="{BB962C8B-B14F-4D97-AF65-F5344CB8AC3E}">
        <p14:creationId xmlns:p14="http://schemas.microsoft.com/office/powerpoint/2010/main" xmlns="" val="2187607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dirty="0" smtClean="0"/>
              <a:t>TP Sequential Pump Protocol</a:t>
            </a:r>
          </a:p>
        </p:txBody>
      </p:sp>
      <p:sp>
        <p:nvSpPr>
          <p:cNvPr id="121859" name="Rectangle 3"/>
          <p:cNvSpPr>
            <a:spLocks noChangeArrowheads="1"/>
          </p:cNvSpPr>
          <p:nvPr/>
        </p:nvSpPr>
        <p:spPr bwMode="auto">
          <a:xfrm>
            <a:off x="1771650" y="2457451"/>
            <a:ext cx="5543550" cy="389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9C007F"/>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C007F"/>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n-US" altLang="en-US" sz="2000" dirty="0">
                <a:latin typeface="Tahoma" panose="020B0604030504040204" pitchFamily="34" charset="0"/>
              </a:rPr>
              <a:t>Sequential multi-chambered pump (4, 8 or 12 chambers)</a:t>
            </a:r>
          </a:p>
          <a:p>
            <a:pPr eaLnBrk="1" hangingPunct="1">
              <a:spcBef>
                <a:spcPct val="0"/>
              </a:spcBef>
              <a:buClrTx/>
              <a:buSzTx/>
              <a:buFontTx/>
              <a:buNone/>
            </a:pPr>
            <a:endParaRPr lang="en-US" altLang="en-US" sz="2000" dirty="0">
              <a:latin typeface="Tahoma" panose="020B0604030504040204" pitchFamily="34" charset="0"/>
            </a:endParaRPr>
          </a:p>
          <a:p>
            <a:pPr eaLnBrk="1" hangingPunct="1">
              <a:spcBef>
                <a:spcPct val="0"/>
              </a:spcBef>
              <a:buClrTx/>
              <a:buSzTx/>
              <a:buFontTx/>
              <a:buNone/>
            </a:pPr>
            <a:r>
              <a:rPr lang="en-US" altLang="en-US" sz="2000" dirty="0">
                <a:latin typeface="Tahoma" panose="020B0604030504040204" pitchFamily="34" charset="0"/>
              </a:rPr>
              <a:t>Chambers have valves allowing each chamber to remain inflated as the subsequent chamber fills, when all chambers are filled they deflate.</a:t>
            </a:r>
          </a:p>
          <a:p>
            <a:pPr eaLnBrk="1" hangingPunct="1">
              <a:spcBef>
                <a:spcPct val="0"/>
              </a:spcBef>
              <a:buClrTx/>
              <a:buSzTx/>
              <a:buFontTx/>
              <a:buNone/>
            </a:pPr>
            <a:endParaRPr lang="en-US" altLang="en-US" sz="2000" dirty="0">
              <a:latin typeface="Tahoma" panose="020B0604030504040204" pitchFamily="34" charset="0"/>
            </a:endParaRPr>
          </a:p>
          <a:p>
            <a:pPr eaLnBrk="1" hangingPunct="1">
              <a:spcBef>
                <a:spcPct val="0"/>
              </a:spcBef>
              <a:buClrTx/>
              <a:buSzTx/>
              <a:buFontTx/>
              <a:buNone/>
            </a:pPr>
            <a:r>
              <a:rPr lang="en-US" altLang="en-US" sz="2000" dirty="0">
                <a:latin typeface="Tahoma" panose="020B0604030504040204" pitchFamily="34" charset="0"/>
              </a:rPr>
              <a:t>Compression set at 40-50 mm Hg (must be 20 mm Hg below diastolic BP)</a:t>
            </a:r>
          </a:p>
          <a:p>
            <a:pPr eaLnBrk="1" hangingPunct="1">
              <a:spcBef>
                <a:spcPct val="0"/>
              </a:spcBef>
              <a:buClrTx/>
              <a:buSzTx/>
              <a:buFontTx/>
              <a:buNone/>
            </a:pPr>
            <a:endParaRPr lang="en-US" altLang="en-US" sz="2000" dirty="0">
              <a:latin typeface="Tahoma" panose="020B0604030504040204" pitchFamily="34" charset="0"/>
            </a:endParaRPr>
          </a:p>
          <a:p>
            <a:pPr eaLnBrk="1" hangingPunct="1">
              <a:spcBef>
                <a:spcPct val="0"/>
              </a:spcBef>
              <a:buClrTx/>
              <a:buSzTx/>
              <a:buFontTx/>
              <a:buNone/>
            </a:pPr>
            <a:r>
              <a:rPr lang="en-US" altLang="en-US" sz="2000" dirty="0">
                <a:latin typeface="Tahoma" panose="020B0604030504040204" pitchFamily="34" charset="0"/>
              </a:rPr>
              <a:t>Pump for one hour 1-2 times per day</a:t>
            </a:r>
          </a:p>
          <a:p>
            <a:pPr eaLnBrk="1" hangingPunct="1">
              <a:spcBef>
                <a:spcPct val="0"/>
              </a:spcBef>
              <a:buClrTx/>
              <a:buSzTx/>
              <a:buFontTx/>
              <a:buNone/>
            </a:pPr>
            <a:endParaRPr lang="en-US" altLang="en-US" sz="1350" dirty="0">
              <a:latin typeface="Tahoma" panose="020B0604030504040204" pitchFamily="34" charset="0"/>
            </a:endParaRPr>
          </a:p>
          <a:p>
            <a:pPr eaLnBrk="1" hangingPunct="1">
              <a:spcBef>
                <a:spcPct val="0"/>
              </a:spcBef>
              <a:buClrTx/>
              <a:buSzTx/>
              <a:buFontTx/>
              <a:buNone/>
            </a:pPr>
            <a:endParaRPr lang="en-US" altLang="en-US" sz="1350" dirty="0">
              <a:latin typeface="Tahoma" panose="020B0604030504040204" pitchFamily="34" charset="0"/>
            </a:endParaRPr>
          </a:p>
        </p:txBody>
      </p:sp>
    </p:spTree>
    <p:extLst>
      <p:ext uri="{BB962C8B-B14F-4D97-AF65-F5344CB8AC3E}">
        <p14:creationId xmlns:p14="http://schemas.microsoft.com/office/powerpoint/2010/main" xmlns="" val="32497071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32" y="1314450"/>
            <a:ext cx="8545429" cy="990600"/>
          </a:xfrm>
        </p:spPr>
        <p:txBody>
          <a:bodyPr>
            <a:normAutofit fontScale="90000"/>
          </a:bodyPr>
          <a:lstStyle/>
          <a:p>
            <a:pPr algn="ctr"/>
            <a:r>
              <a:rPr lang="en-US" dirty="0" smtClean="0"/>
              <a:t>Recent Evidence about Pneumatic Compression Treatment for Lymphedema</a:t>
            </a:r>
            <a:endParaRPr lang="en-US" dirty="0"/>
          </a:p>
        </p:txBody>
      </p:sp>
      <p:sp>
        <p:nvSpPr>
          <p:cNvPr id="3" name="Content Placeholder 2"/>
          <p:cNvSpPr>
            <a:spLocks noGrp="1"/>
          </p:cNvSpPr>
          <p:nvPr>
            <p:ph idx="1"/>
          </p:nvPr>
        </p:nvSpPr>
        <p:spPr>
          <a:xfrm>
            <a:off x="457200" y="2308860"/>
            <a:ext cx="8386010" cy="3291840"/>
          </a:xfrm>
        </p:spPr>
        <p:txBody>
          <a:bodyPr>
            <a:normAutofit fontScale="92500"/>
          </a:bodyPr>
          <a:lstStyle/>
          <a:p>
            <a:pPr>
              <a:buNone/>
            </a:pPr>
            <a:r>
              <a:rPr lang="en-US" dirty="0" smtClean="0"/>
              <a:t>2 new studies out of Warsaw, Poland were presented at the 2014 NLN Conference</a:t>
            </a:r>
          </a:p>
          <a:p>
            <a:endParaRPr lang="en-US" dirty="0" smtClean="0"/>
          </a:p>
          <a:p>
            <a:r>
              <a:rPr lang="en-US" dirty="0" smtClean="0"/>
              <a:t>The effects of 3 years of Pneumatic Compression</a:t>
            </a:r>
          </a:p>
          <a:p>
            <a:pPr lvl="1"/>
            <a:r>
              <a:rPr lang="en-US" dirty="0" smtClean="0"/>
              <a:t>IPC takes over the transport function of lymphatics by squeezing edema fluid to regions with normal drainage</a:t>
            </a:r>
          </a:p>
          <a:p>
            <a:pPr lvl="1"/>
            <a:r>
              <a:rPr lang="en-US" dirty="0" smtClean="0"/>
              <a:t>No formation of a fibrous cuff</a:t>
            </a:r>
          </a:p>
          <a:p>
            <a:pPr lvl="1">
              <a:buNone/>
            </a:pPr>
            <a:endParaRPr lang="en-US" dirty="0" smtClean="0"/>
          </a:p>
          <a:p>
            <a:r>
              <a:rPr lang="en-US" dirty="0" smtClean="0"/>
              <a:t>IPC enhances the formation of tissue fluid channels</a:t>
            </a:r>
          </a:p>
          <a:p>
            <a:pPr lvl="1"/>
            <a:r>
              <a:rPr lang="en-US" dirty="0" smtClean="0"/>
              <a:t>Compression of limb lymphedema tissues leads to formation of channels within the tissues as pathways for the evacuation of edema fluid</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normAutofit/>
          </a:bodyPr>
          <a:lstStyle/>
          <a:p>
            <a:r>
              <a:rPr lang="en-US" altLang="en-US" sz="4000" dirty="0" smtClean="0"/>
              <a:t>Lymphedema Assessment</a:t>
            </a:r>
          </a:p>
        </p:txBody>
      </p:sp>
      <p:sp>
        <p:nvSpPr>
          <p:cNvPr id="91139" name="Content Placeholder 2"/>
          <p:cNvSpPr>
            <a:spLocks noGrp="1"/>
          </p:cNvSpPr>
          <p:nvPr>
            <p:ph idx="1"/>
          </p:nvPr>
        </p:nvSpPr>
        <p:spPr/>
        <p:txBody>
          <a:bodyPr/>
          <a:lstStyle/>
          <a:p>
            <a:endParaRPr lang="en-US" altLang="en-US" dirty="0" smtClean="0"/>
          </a:p>
          <a:p>
            <a:r>
              <a:rPr lang="en-US" altLang="en-US" sz="2400" dirty="0"/>
              <a:t>Signs and Symptoms</a:t>
            </a:r>
          </a:p>
          <a:p>
            <a:r>
              <a:rPr lang="en-US" altLang="en-US" sz="2400" dirty="0"/>
              <a:t>Measurement</a:t>
            </a:r>
          </a:p>
        </p:txBody>
      </p:sp>
      <p:pic>
        <p:nvPicPr>
          <p:cNvPr id="1028" name="Picture 4" descr="http://lindsaylivingvegan.com/wp-content/uploads/2014/07/pink-tape-measure-2-7-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5770" y="2731769"/>
            <a:ext cx="3139641" cy="3139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67797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657350" y="1485900"/>
            <a:ext cx="5844779" cy="857250"/>
          </a:xfrm>
        </p:spPr>
        <p:txBody>
          <a:bodyPr/>
          <a:lstStyle/>
          <a:p>
            <a:pPr algn="ctr"/>
            <a:r>
              <a:rPr lang="en-US" altLang="en-US" dirty="0" smtClean="0"/>
              <a:t>Arm Elevation</a:t>
            </a:r>
          </a:p>
        </p:txBody>
      </p:sp>
      <p:pic>
        <p:nvPicPr>
          <p:cNvPr id="126980" name="Picture 6" descr="C:\Documents and Settings\Turning Point\My Documents\8ab281020bb66dff010bb677c8f773f9-PRODUCT-MEDIUM_IMAGE.jpg"/>
          <p:cNvPicPr>
            <a:picLocks noGrp="1" noChangeAspect="1" noChangeArrowheads="1"/>
          </p:cNvPicPr>
          <p:nvPr>
            <p:ph type="clipArt"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485900" y="2514600"/>
            <a:ext cx="2743200" cy="2743200"/>
          </a:xfrm>
        </p:spPr>
      </p:pic>
      <p:sp>
        <p:nvSpPr>
          <p:cNvPr id="126979" name="Rectangle 4"/>
          <p:cNvSpPr>
            <a:spLocks noGrp="1" noChangeArrowheads="1"/>
          </p:cNvSpPr>
          <p:nvPr>
            <p:ph type="body" sz="half" idx="2"/>
          </p:nvPr>
        </p:nvSpPr>
        <p:spPr>
          <a:xfrm>
            <a:off x="4572000" y="2514600"/>
            <a:ext cx="3505200" cy="3535680"/>
          </a:xfrm>
        </p:spPr>
        <p:txBody>
          <a:bodyPr>
            <a:normAutofit/>
          </a:bodyPr>
          <a:lstStyle/>
          <a:p>
            <a:r>
              <a:rPr lang="en-US" altLang="en-US" sz="1800" dirty="0"/>
              <a:t>There is no data on the efficacy of elevation in the treatment of lymphedema</a:t>
            </a:r>
          </a:p>
          <a:p>
            <a:r>
              <a:rPr lang="en-US" altLang="en-US" sz="1800" dirty="0"/>
              <a:t>Recommended guidelines are not available/published</a:t>
            </a:r>
          </a:p>
          <a:p>
            <a:r>
              <a:rPr lang="en-US" altLang="en-US" sz="1800" dirty="0"/>
              <a:t>Elevation thought to reduce the intravascular pressure allowing lymph to flow freer </a:t>
            </a:r>
          </a:p>
          <a:p>
            <a:pPr>
              <a:buFont typeface="Wingdings" panose="05000000000000000000" pitchFamily="2" charset="2"/>
              <a:buNone/>
            </a:pPr>
            <a:endParaRPr lang="en-US" altLang="en-US" sz="1200" i="1" dirty="0">
              <a:solidFill>
                <a:srgbClr val="FF2DA0"/>
              </a:solidFill>
            </a:endParaRPr>
          </a:p>
          <a:p>
            <a:pPr>
              <a:buFont typeface="Wingdings" panose="05000000000000000000" pitchFamily="2" charset="2"/>
              <a:buNone/>
            </a:pPr>
            <a:r>
              <a:rPr lang="en-US" altLang="en-US" sz="1400" i="1" dirty="0">
                <a:solidFill>
                  <a:srgbClr val="FF2DA0"/>
                </a:solidFill>
              </a:rPr>
              <a:t>Brennan, MJ et al: Cancer 83 (12) 2821, 1998</a:t>
            </a:r>
            <a:r>
              <a:rPr lang="en-US" altLang="en-US" sz="1200" i="1" dirty="0">
                <a:solidFill>
                  <a:srgbClr val="FF2DA0"/>
                </a:solidFill>
              </a:rPr>
              <a:t>. </a:t>
            </a:r>
          </a:p>
        </p:txBody>
      </p:sp>
    </p:spTree>
    <p:extLst>
      <p:ext uri="{BB962C8B-B14F-4D97-AF65-F5344CB8AC3E}">
        <p14:creationId xmlns:p14="http://schemas.microsoft.com/office/powerpoint/2010/main" xmlns="" val="178103729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1485900" y="1385888"/>
            <a:ext cx="6172200" cy="857250"/>
          </a:xfrm>
        </p:spPr>
        <p:txBody>
          <a:bodyPr/>
          <a:lstStyle/>
          <a:p>
            <a:r>
              <a:rPr lang="en-US" altLang="en-US" dirty="0" smtClean="0"/>
              <a:t>Exercise and Lymphedema</a:t>
            </a:r>
          </a:p>
        </p:txBody>
      </p:sp>
      <p:sp>
        <p:nvSpPr>
          <p:cNvPr id="130051" name="Text Placeholder 5"/>
          <p:cNvSpPr>
            <a:spLocks noGrp="1"/>
          </p:cNvSpPr>
          <p:nvPr>
            <p:ph type="body" idx="1"/>
          </p:nvPr>
        </p:nvSpPr>
        <p:spPr>
          <a:xfrm>
            <a:off x="1485900" y="2249091"/>
            <a:ext cx="3030141" cy="494109"/>
          </a:xfrm>
        </p:spPr>
        <p:txBody>
          <a:bodyPr/>
          <a:lstStyle/>
          <a:p>
            <a:r>
              <a:rPr lang="en-US" altLang="en-US" sz="2000" dirty="0" smtClean="0"/>
              <a:t>Old  Rationale</a:t>
            </a:r>
          </a:p>
        </p:txBody>
      </p:sp>
      <p:sp>
        <p:nvSpPr>
          <p:cNvPr id="130052" name="Text Placeholder 6"/>
          <p:cNvSpPr>
            <a:spLocks noGrp="1"/>
          </p:cNvSpPr>
          <p:nvPr>
            <p:ph type="body" sz="half" idx="3"/>
          </p:nvPr>
        </p:nvSpPr>
        <p:spPr>
          <a:xfrm>
            <a:off x="4626770" y="2252662"/>
            <a:ext cx="3031331" cy="490538"/>
          </a:xfrm>
        </p:spPr>
        <p:txBody>
          <a:bodyPr>
            <a:normAutofit/>
          </a:bodyPr>
          <a:lstStyle/>
          <a:p>
            <a:r>
              <a:rPr lang="en-US" altLang="en-US" sz="2000" dirty="0" smtClean="0"/>
              <a:t>New Evidence</a:t>
            </a:r>
          </a:p>
        </p:txBody>
      </p:sp>
      <p:sp>
        <p:nvSpPr>
          <p:cNvPr id="130053" name="Content Placeholder 4"/>
          <p:cNvSpPr>
            <a:spLocks noGrp="1"/>
          </p:cNvSpPr>
          <p:nvPr>
            <p:ph sz="quarter" idx="2"/>
          </p:nvPr>
        </p:nvSpPr>
        <p:spPr>
          <a:xfrm>
            <a:off x="1485900" y="2743201"/>
            <a:ext cx="3030141" cy="3215639"/>
          </a:xfrm>
        </p:spPr>
        <p:txBody>
          <a:bodyPr>
            <a:normAutofit/>
          </a:bodyPr>
          <a:lstStyle/>
          <a:p>
            <a:r>
              <a:rPr lang="en-US" altLang="en-US" sz="2000" dirty="0" smtClean="0"/>
              <a:t>Historically, heavy resistance training was discouraged  in women with lymphedema because it increased blood flow, adding to the workload of the lymph system and overwhelming a compromised system</a:t>
            </a:r>
          </a:p>
        </p:txBody>
      </p:sp>
      <p:sp>
        <p:nvSpPr>
          <p:cNvPr id="130054" name="Content Placeholder 7"/>
          <p:cNvSpPr>
            <a:spLocks noGrp="1"/>
          </p:cNvSpPr>
          <p:nvPr>
            <p:ph sz="quarter" idx="4"/>
          </p:nvPr>
        </p:nvSpPr>
        <p:spPr>
          <a:xfrm>
            <a:off x="4626770" y="2743201"/>
            <a:ext cx="3031331" cy="2884885"/>
          </a:xfrm>
        </p:spPr>
        <p:txBody>
          <a:bodyPr>
            <a:normAutofit/>
          </a:bodyPr>
          <a:lstStyle/>
          <a:p>
            <a:r>
              <a:rPr lang="en-US" altLang="en-US" sz="2000" dirty="0" smtClean="0"/>
              <a:t>Exercise increases muscle mass and the muscular pump which facilitates movement of lymph fluid</a:t>
            </a:r>
          </a:p>
          <a:p>
            <a:r>
              <a:rPr lang="en-US" altLang="en-US" sz="2000" dirty="0" smtClean="0"/>
              <a:t>Exercise also helps to combat obesity which is a potent risk factor for lymphedema</a:t>
            </a:r>
          </a:p>
        </p:txBody>
      </p:sp>
      <p:pic>
        <p:nvPicPr>
          <p:cNvPr id="7" name="Picture 5" descr="Clip Art"/>
          <p:cNvPicPr>
            <a:picLocks noChangeAspect="1" noChangeArrowheads="1"/>
          </p:cNvPicPr>
          <p:nvPr/>
        </p:nvPicPr>
        <p:blipFill>
          <a:blip r:embed="rId3" cstate="print"/>
          <a:srcRect/>
          <a:stretch>
            <a:fillRect/>
          </a:stretch>
        </p:blipFill>
        <p:spPr>
          <a:xfrm>
            <a:off x="6667805" y="1439654"/>
            <a:ext cx="2057785" cy="1366712"/>
          </a:xfrm>
          <a:prstGeom prst="rect">
            <a:avLst/>
          </a:prstGeom>
        </p:spPr>
      </p:pic>
    </p:spTree>
    <p:extLst>
      <p:ext uri="{BB962C8B-B14F-4D97-AF65-F5344CB8AC3E}">
        <p14:creationId xmlns:p14="http://schemas.microsoft.com/office/powerpoint/2010/main" xmlns="" val="1035358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1085850"/>
            <a:ext cx="7441865" cy="1269332"/>
          </a:xfrm>
        </p:spPr>
        <p:txBody>
          <a:bodyPr>
            <a:noAutofit/>
          </a:bodyPr>
          <a:lstStyle/>
          <a:p>
            <a:pPr algn="r"/>
            <a:r>
              <a:rPr lang="en-US" sz="1200" b="1" i="1" dirty="0"/>
              <a:t/>
            </a:r>
            <a:br>
              <a:rPr lang="en-US" sz="1200" b="1" i="1" dirty="0"/>
            </a:br>
            <a:r>
              <a:rPr lang="en-US" sz="1200" b="1" i="1" dirty="0"/>
              <a:t/>
            </a:r>
            <a:br>
              <a:rPr lang="en-US" sz="1200" b="1" i="1" dirty="0"/>
            </a:br>
            <a:r>
              <a:rPr lang="en-US" sz="3600" b="1" i="1" dirty="0"/>
              <a:t>Challenging Teachings about Exercise </a:t>
            </a:r>
            <a:r>
              <a:rPr lang="en-US" sz="3000" b="1" i="1" dirty="0"/>
              <a:t/>
            </a:r>
            <a:br>
              <a:rPr lang="en-US" sz="3000" b="1" i="1" dirty="0"/>
            </a:br>
            <a:r>
              <a:rPr lang="en-US" sz="1200" b="1" i="1" dirty="0"/>
              <a:t>Effect of Upper Extremity Exercise on Secondary Lymphedema in Breast Cancer Patients: A Pilot Study </a:t>
            </a:r>
            <a:br>
              <a:rPr lang="en-US" sz="1200" b="1" i="1" dirty="0"/>
            </a:br>
            <a:r>
              <a:rPr lang="en-US" sz="1200" b="1" i="1" dirty="0"/>
              <a:t>McKenzie DC. J </a:t>
            </a:r>
            <a:r>
              <a:rPr lang="en-US" sz="1200" b="1" i="1" dirty="0" err="1"/>
              <a:t>Clin</a:t>
            </a:r>
            <a:r>
              <a:rPr lang="en-US" sz="1200" b="1" i="1" dirty="0"/>
              <a:t> </a:t>
            </a:r>
            <a:r>
              <a:rPr lang="en-US" sz="1200" b="1" i="1" dirty="0" err="1"/>
              <a:t>Onc</a:t>
            </a:r>
            <a:r>
              <a:rPr lang="en-US" sz="1200" b="1" i="1" dirty="0"/>
              <a:t>. 2003</a:t>
            </a:r>
            <a:endParaRPr lang="en-US" sz="1200" dirty="0"/>
          </a:p>
        </p:txBody>
      </p:sp>
      <p:sp>
        <p:nvSpPr>
          <p:cNvPr id="8" name="Content Placeholder 7"/>
          <p:cNvSpPr>
            <a:spLocks noGrp="1"/>
          </p:cNvSpPr>
          <p:nvPr>
            <p:ph idx="1"/>
          </p:nvPr>
        </p:nvSpPr>
        <p:spPr>
          <a:xfrm>
            <a:off x="712871" y="2308860"/>
            <a:ext cx="7973929" cy="3291840"/>
          </a:xfrm>
        </p:spPr>
        <p:txBody>
          <a:bodyPr/>
          <a:lstStyle/>
          <a:p>
            <a:r>
              <a:rPr lang="en-US" dirty="0" smtClean="0"/>
              <a:t>Began 1996 at the University of British Columbia</a:t>
            </a:r>
          </a:p>
          <a:p>
            <a:r>
              <a:rPr lang="en-US" dirty="0" smtClean="0"/>
              <a:t>Don McKenzie – sports medicine physician who was studying </a:t>
            </a:r>
            <a:r>
              <a:rPr lang="en-US" dirty="0" err="1" smtClean="0"/>
              <a:t>cardiorespiratory</a:t>
            </a:r>
            <a:r>
              <a:rPr lang="en-US" dirty="0" smtClean="0"/>
              <a:t> fitness of BC survivors</a:t>
            </a:r>
          </a:p>
          <a:p>
            <a:r>
              <a:rPr lang="en-US" dirty="0" smtClean="0"/>
              <a:t>Strove to dispel the myth that women with BC should refrain from repetitive upper body exercise for fear of lymphedema</a:t>
            </a:r>
          </a:p>
          <a:p>
            <a:endParaRPr lang="en-US" dirty="0" smtClean="0"/>
          </a:p>
          <a:p>
            <a:r>
              <a:rPr lang="en-US" dirty="0" smtClean="0"/>
              <a:t>“Abreast-In-A-Boat” – 1</a:t>
            </a:r>
            <a:r>
              <a:rPr lang="en-US" baseline="30000" dirty="0" smtClean="0"/>
              <a:t>st</a:t>
            </a:r>
            <a:r>
              <a:rPr lang="en-US" dirty="0" smtClean="0"/>
              <a:t> all BC survivors team</a:t>
            </a:r>
          </a:p>
          <a:p>
            <a:r>
              <a:rPr lang="en-US" dirty="0" smtClean="0"/>
              <a:t>Training: slow, progressive weight and aerobic training</a:t>
            </a:r>
          </a:p>
          <a:p>
            <a:r>
              <a:rPr lang="en-US" dirty="0" smtClean="0"/>
              <a:t>No new cases of lymphedema; no worsening of existing cases</a:t>
            </a:r>
          </a:p>
          <a:p>
            <a:endParaRPr lang="en-US" dirty="0"/>
          </a:p>
        </p:txBody>
      </p:sp>
    </p:spTree>
    <p:extLst>
      <p:ext uri="{BB962C8B-B14F-4D97-AF65-F5344CB8AC3E}">
        <p14:creationId xmlns:p14="http://schemas.microsoft.com/office/powerpoint/2010/main" xmlns="" val="383138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704088"/>
            <a:ext cx="8488680" cy="1143000"/>
          </a:xfrm>
        </p:spPr>
        <p:txBody>
          <a:bodyPr>
            <a:normAutofit fontScale="90000"/>
          </a:bodyPr>
          <a:lstStyle/>
          <a:p>
            <a:pPr algn="r">
              <a:defRPr/>
            </a:pPr>
            <a:r>
              <a:rPr lang="en-US" sz="3100" dirty="0"/>
              <a:t>The effect of gentle arm exercise and deep breathing on secondary arm lymphedema.</a:t>
            </a:r>
            <a:br>
              <a:rPr lang="en-US" sz="3100" dirty="0"/>
            </a:br>
            <a:r>
              <a:rPr lang="en-US" sz="2100" dirty="0"/>
              <a:t>Moseley AL, Piller NB. Lymphology. 2005.</a:t>
            </a:r>
          </a:p>
        </p:txBody>
      </p:sp>
      <p:sp>
        <p:nvSpPr>
          <p:cNvPr id="131075" name="Content Placeholder 2"/>
          <p:cNvSpPr>
            <a:spLocks noGrp="1"/>
          </p:cNvSpPr>
          <p:nvPr>
            <p:ph idx="1"/>
          </p:nvPr>
        </p:nvSpPr>
        <p:spPr>
          <a:xfrm>
            <a:off x="1485900" y="2365772"/>
            <a:ext cx="6172200" cy="3745467"/>
          </a:xfrm>
        </p:spPr>
        <p:txBody>
          <a:bodyPr>
            <a:normAutofit fontScale="92500" lnSpcReduction="10000"/>
          </a:bodyPr>
          <a:lstStyle/>
          <a:p>
            <a:pPr eaLnBrk="1" hangingPunct="1"/>
            <a:r>
              <a:rPr lang="en-US" altLang="en-US" sz="2200" dirty="0" smtClean="0"/>
              <a:t>Subjects: 38 women participants</a:t>
            </a:r>
          </a:p>
          <a:p>
            <a:pPr eaLnBrk="1" hangingPunct="1"/>
            <a:r>
              <a:rPr lang="en-US" altLang="en-US" sz="2200" dirty="0" smtClean="0"/>
              <a:t>Intervention: 10 minutes of standardized arm exercises and deep breathing</a:t>
            </a:r>
          </a:p>
          <a:p>
            <a:pPr eaLnBrk="1" hangingPunct="1"/>
            <a:r>
              <a:rPr lang="en-US" altLang="en-US" sz="2200" dirty="0" smtClean="0"/>
              <a:t>Measures:  limb volume and perception</a:t>
            </a:r>
          </a:p>
          <a:p>
            <a:pPr eaLnBrk="1" hangingPunct="1"/>
            <a:r>
              <a:rPr lang="en-US" altLang="en-US" sz="2200" dirty="0" smtClean="0"/>
              <a:t>Results:  decreased volume after ex.  (5.8%),  reductions persisted at 1 hour (5.3%), 24 hours (4.3%) and 1 week (3.5%) follow-ups</a:t>
            </a:r>
          </a:p>
          <a:p>
            <a:r>
              <a:rPr lang="en-US" altLang="en-US" sz="2200" dirty="0" smtClean="0"/>
              <a:t>A </a:t>
            </a:r>
            <a:r>
              <a:rPr lang="en-US" altLang="en-US" sz="2200" dirty="0" smtClean="0">
                <a:latin typeface="Arial" panose="020B0604020202020204" pitchFamily="34" charset="0"/>
              </a:rPr>
              <a:t>cohort of 24 women continued the study for 1 month</a:t>
            </a:r>
          </a:p>
          <a:p>
            <a:pPr lvl="1"/>
            <a:r>
              <a:rPr lang="en-US" altLang="en-US" sz="1900" dirty="0" smtClean="0"/>
              <a:t>10 mins. am and pm led to volume decreases persisting for 1 month.</a:t>
            </a:r>
          </a:p>
          <a:p>
            <a:pPr lvl="1"/>
            <a:r>
              <a:rPr lang="en-US" altLang="en-US" sz="1900" dirty="0" smtClean="0"/>
              <a:t>After one month volume reduction was 9.0%</a:t>
            </a:r>
          </a:p>
        </p:txBody>
      </p:sp>
    </p:spTree>
    <p:extLst>
      <p:ext uri="{BB962C8B-B14F-4D97-AF65-F5344CB8AC3E}">
        <p14:creationId xmlns:p14="http://schemas.microsoft.com/office/powerpoint/2010/main" xmlns="" val="953825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defRPr/>
            </a:pPr>
            <a:r>
              <a:rPr lang="en-US" sz="2250" dirty="0"/>
              <a:t>The effect of a whole body ex program and dragon boat training on arm volume in women treated for breast cancer.</a:t>
            </a:r>
            <a:br>
              <a:rPr lang="en-US" sz="2250" dirty="0"/>
            </a:br>
            <a:r>
              <a:rPr lang="en-US" sz="1800" dirty="0"/>
              <a:t>Lane K, Jesperson D. Eur J Cancer Care. 2005.</a:t>
            </a:r>
          </a:p>
        </p:txBody>
      </p:sp>
      <p:sp>
        <p:nvSpPr>
          <p:cNvPr id="133123" name="Content Placeholder 2"/>
          <p:cNvSpPr>
            <a:spLocks noGrp="1"/>
          </p:cNvSpPr>
          <p:nvPr>
            <p:ph idx="1"/>
          </p:nvPr>
        </p:nvSpPr>
        <p:spPr>
          <a:xfrm>
            <a:off x="497609" y="2830983"/>
            <a:ext cx="6447501" cy="2910580"/>
          </a:xfrm>
        </p:spPr>
        <p:txBody>
          <a:bodyPr/>
          <a:lstStyle/>
          <a:p>
            <a:pPr eaLnBrk="1" hangingPunct="1"/>
            <a:r>
              <a:rPr lang="en-US" altLang="en-US" dirty="0" smtClean="0"/>
              <a:t>16 bc survivors without lymphedema</a:t>
            </a:r>
          </a:p>
          <a:p>
            <a:pPr eaLnBrk="1" hangingPunct="1"/>
            <a:r>
              <a:rPr lang="en-US" altLang="en-US" dirty="0" smtClean="0"/>
              <a:t>20 weeks of aerobic and resistance ex</a:t>
            </a:r>
          </a:p>
          <a:p>
            <a:pPr eaLnBrk="1" hangingPunct="1"/>
            <a:r>
              <a:rPr lang="en-US" altLang="en-US" dirty="0" smtClean="0"/>
              <a:t>Added dragon boat training at week 8</a:t>
            </a:r>
          </a:p>
          <a:p>
            <a:pPr eaLnBrk="1" hangingPunct="1"/>
            <a:r>
              <a:rPr lang="en-US" altLang="en-US" dirty="0" smtClean="0"/>
              <a:t>All women increased in mm. strength</a:t>
            </a:r>
          </a:p>
          <a:p>
            <a:pPr eaLnBrk="1" hangingPunct="1"/>
            <a:r>
              <a:rPr lang="en-US" altLang="en-US" dirty="0" smtClean="0"/>
              <a:t>No new cases of lymphedema</a:t>
            </a:r>
          </a:p>
        </p:txBody>
      </p:sp>
      <p:pic>
        <p:nvPicPr>
          <p:cNvPr id="13314" name="Picture 2" descr="http://pinkphoenix.org/sites/default/files/styles/large/public/2013_GormanAfterFinish_0.jpg?itok=5X2eNIfO"/>
          <p:cNvPicPr>
            <a:picLocks noChangeAspect="1" noChangeArrowheads="1"/>
          </p:cNvPicPr>
          <p:nvPr/>
        </p:nvPicPr>
        <p:blipFill>
          <a:blip r:embed="rId3" cstate="print"/>
          <a:srcRect/>
          <a:stretch>
            <a:fillRect/>
          </a:stretch>
        </p:blipFill>
        <p:spPr bwMode="auto">
          <a:xfrm>
            <a:off x="4962012" y="2810024"/>
            <a:ext cx="3821040" cy="2516903"/>
          </a:xfrm>
          <a:prstGeom prst="rect">
            <a:avLst/>
          </a:prstGeom>
          <a:noFill/>
        </p:spPr>
      </p:pic>
    </p:spTree>
    <p:extLst>
      <p:ext uri="{BB962C8B-B14F-4D97-AF65-F5344CB8AC3E}">
        <p14:creationId xmlns:p14="http://schemas.microsoft.com/office/powerpoint/2010/main" xmlns="" val="328712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dirty="0" smtClean="0"/>
              <a:t>Lymphedema and Exercise</a:t>
            </a:r>
          </a:p>
        </p:txBody>
      </p:sp>
      <p:sp>
        <p:nvSpPr>
          <p:cNvPr id="135171" name="Content Placeholder 2"/>
          <p:cNvSpPr>
            <a:spLocks noGrp="1"/>
          </p:cNvSpPr>
          <p:nvPr>
            <p:ph idx="1"/>
          </p:nvPr>
        </p:nvSpPr>
        <p:spPr/>
        <p:txBody>
          <a:bodyPr/>
          <a:lstStyle/>
          <a:p>
            <a:r>
              <a:rPr lang="en-US" altLang="en-US" sz="2400" dirty="0"/>
              <a:t>No form of physical activity has been associated </a:t>
            </a:r>
            <a:r>
              <a:rPr lang="en-US" altLang="en-US" sz="2400" dirty="0" smtClean="0"/>
              <a:t>with </a:t>
            </a:r>
            <a:r>
              <a:rPr lang="en-US" altLang="en-US" sz="2400" dirty="0"/>
              <a:t>new incidents of or exacerbations of lymphedema in the literature.</a:t>
            </a:r>
          </a:p>
          <a:p>
            <a:pPr lvl="1"/>
            <a:r>
              <a:rPr lang="en-US" altLang="en-US" sz="2000" dirty="0"/>
              <a:t>Ahmed- (2006) weight training</a:t>
            </a:r>
          </a:p>
          <a:p>
            <a:pPr lvl="1"/>
            <a:r>
              <a:rPr lang="en-US" altLang="en-US" sz="2000" dirty="0"/>
              <a:t>Courneya (2007) aerobic exercise</a:t>
            </a:r>
          </a:p>
          <a:p>
            <a:pPr lvl="1"/>
            <a:r>
              <a:rPr lang="en-US" altLang="en-US" sz="2000" dirty="0"/>
              <a:t>Lane (2005) resistance training &amp; dragon boat paddling</a:t>
            </a:r>
          </a:p>
          <a:p>
            <a:pPr lvl="1"/>
            <a:r>
              <a:rPr lang="en-US" altLang="en-US" sz="2000" dirty="0"/>
              <a:t>McKenzie (2003)  resistance training and arm ergometer</a:t>
            </a:r>
          </a:p>
          <a:p>
            <a:pPr lvl="2"/>
            <a:r>
              <a:rPr lang="en-US" altLang="en-US" sz="1800" dirty="0"/>
              <a:t>Sleeve use did not make any difference </a:t>
            </a:r>
          </a:p>
          <a:p>
            <a:pPr lvl="1"/>
            <a:r>
              <a:rPr lang="en-US" altLang="en-US" sz="2000" dirty="0"/>
              <a:t>McNeely (2009) weight lifting</a:t>
            </a:r>
          </a:p>
        </p:txBody>
      </p:sp>
      <p:pic>
        <p:nvPicPr>
          <p:cNvPr id="29698" name="Picture 2" descr="http://ts4.mm.bing.net/th?id=HN.608017801520024256&amp;pid=1.7"/>
          <p:cNvPicPr>
            <a:picLocks noChangeAspect="1" noChangeArrowheads="1"/>
          </p:cNvPicPr>
          <p:nvPr/>
        </p:nvPicPr>
        <p:blipFill>
          <a:blip r:embed="rId2" cstate="print"/>
          <a:srcRect/>
          <a:stretch>
            <a:fillRect/>
          </a:stretch>
        </p:blipFill>
        <p:spPr bwMode="auto">
          <a:xfrm>
            <a:off x="5746120" y="4707254"/>
            <a:ext cx="2496416" cy="1830706"/>
          </a:xfrm>
          <a:prstGeom prst="ellipse">
            <a:avLst/>
          </a:prstGeom>
          <a:noFill/>
        </p:spPr>
      </p:pic>
    </p:spTree>
    <p:extLst>
      <p:ext uri="{BB962C8B-B14F-4D97-AF65-F5344CB8AC3E}">
        <p14:creationId xmlns:p14="http://schemas.microsoft.com/office/powerpoint/2010/main" xmlns="" val="3713005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98120" y="1070810"/>
            <a:ext cx="8442959" cy="1038225"/>
          </a:xfrm>
        </p:spPr>
        <p:txBody>
          <a:bodyPr>
            <a:noAutofit/>
          </a:bodyPr>
          <a:lstStyle/>
          <a:p>
            <a:pPr algn="ctr" eaLnBrk="1" hangingPunct="1"/>
            <a:r>
              <a:rPr lang="en-US" altLang="en-US" sz="3600" dirty="0"/>
              <a:t>Evidence-Based Management of Lymphedema</a:t>
            </a:r>
          </a:p>
        </p:txBody>
      </p:sp>
      <p:sp>
        <p:nvSpPr>
          <p:cNvPr id="169987" name="Rectangle 3"/>
          <p:cNvSpPr>
            <a:spLocks noGrp="1" noChangeArrowheads="1"/>
          </p:cNvSpPr>
          <p:nvPr>
            <p:ph sz="half" idx="1"/>
          </p:nvPr>
        </p:nvSpPr>
        <p:spPr>
          <a:xfrm>
            <a:off x="1344529" y="2319086"/>
            <a:ext cx="6629400" cy="3944553"/>
          </a:xfrm>
        </p:spPr>
        <p:txBody>
          <a:bodyPr>
            <a:normAutofit fontScale="92500" lnSpcReduction="10000"/>
          </a:bodyPr>
          <a:lstStyle/>
          <a:p>
            <a:pPr>
              <a:defRPr/>
            </a:pPr>
            <a:r>
              <a:rPr lang="en-US" sz="2000" dirty="0"/>
              <a:t>Education re: Condition, Self Management, Infection, Inflammation, Skin Care</a:t>
            </a:r>
          </a:p>
          <a:p>
            <a:pPr>
              <a:defRPr/>
            </a:pPr>
            <a:r>
              <a:rPr lang="en-US" sz="2000" dirty="0"/>
              <a:t>Exercise – aerobic and strength training</a:t>
            </a:r>
          </a:p>
          <a:p>
            <a:pPr>
              <a:defRPr/>
            </a:pPr>
            <a:r>
              <a:rPr lang="en-US" sz="2000" dirty="0"/>
              <a:t>Compression:</a:t>
            </a:r>
          </a:p>
          <a:p>
            <a:pPr lvl="2">
              <a:defRPr/>
            </a:pPr>
            <a:r>
              <a:rPr lang="en-US" sz="2000" dirty="0" smtClean="0"/>
              <a:t>Compression sleeve and glove maintenance and surveillance program for early, mild lymphedema </a:t>
            </a:r>
            <a:r>
              <a:rPr lang="en-US" sz="1700" dirty="0"/>
              <a:t>(</a:t>
            </a:r>
            <a:r>
              <a:rPr lang="en-US" sz="1700" i="1" dirty="0"/>
              <a:t>Gergich, 2008)</a:t>
            </a:r>
            <a:endParaRPr lang="en-US" sz="1700" dirty="0"/>
          </a:p>
          <a:p>
            <a:pPr lvl="2">
              <a:defRPr/>
            </a:pPr>
            <a:r>
              <a:rPr lang="en-US" sz="2000" dirty="0" smtClean="0"/>
              <a:t>Bandaging (wrapping) and/or Compression Sleeve combination for moderate to severe lymphedema  </a:t>
            </a:r>
            <a:r>
              <a:rPr lang="en-US" sz="1700" i="1" dirty="0"/>
              <a:t>(Bertelli G et al, 1992; Badger, 2004)</a:t>
            </a:r>
            <a:endParaRPr lang="en-US" sz="1700" dirty="0"/>
          </a:p>
          <a:p>
            <a:pPr>
              <a:defRPr/>
            </a:pPr>
            <a:r>
              <a:rPr lang="en-US" sz="2000" dirty="0"/>
              <a:t>Weight Loss (if applicable) </a:t>
            </a:r>
            <a:r>
              <a:rPr lang="en-US" sz="1700" i="1" dirty="0"/>
              <a:t>(Shaw, 2007)</a:t>
            </a:r>
          </a:p>
          <a:p>
            <a:pPr>
              <a:defRPr/>
            </a:pPr>
            <a:r>
              <a:rPr lang="en-US" sz="2000" dirty="0">
                <a:solidFill>
                  <a:srgbClr val="FF2DA0"/>
                </a:solidFill>
              </a:rPr>
              <a:t>Manual Lymphatic Drainage </a:t>
            </a:r>
          </a:p>
          <a:p>
            <a:pPr>
              <a:defRPr/>
            </a:pPr>
            <a:r>
              <a:rPr lang="en-US" sz="2000" dirty="0">
                <a:solidFill>
                  <a:srgbClr val="FF2DA0"/>
                </a:solidFill>
              </a:rPr>
              <a:t>Pneumatic Compression Pumping</a:t>
            </a:r>
          </a:p>
          <a:p>
            <a:pPr>
              <a:buNone/>
              <a:defRPr/>
            </a:pPr>
            <a:endParaRPr lang="en-US" dirty="0" smtClean="0"/>
          </a:p>
        </p:txBody>
      </p:sp>
    </p:spTree>
    <p:extLst>
      <p:ext uri="{BB962C8B-B14F-4D97-AF65-F5344CB8AC3E}">
        <p14:creationId xmlns:p14="http://schemas.microsoft.com/office/powerpoint/2010/main" xmlns="" val="18827600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1830658164"/>
              </p:ext>
            </p:extLst>
          </p:nvPr>
        </p:nvGraphicFramePr>
        <p:xfrm>
          <a:off x="518160" y="655321"/>
          <a:ext cx="8061960" cy="5839467"/>
        </p:xfrm>
        <a:graphic>
          <a:graphicData uri="http://schemas.openxmlformats.org/drawingml/2006/table">
            <a:tbl>
              <a:tblPr/>
              <a:tblGrid>
                <a:gridCol w="798859"/>
                <a:gridCol w="1516203"/>
                <a:gridCol w="1520550"/>
                <a:gridCol w="1424904"/>
                <a:gridCol w="1431970"/>
                <a:gridCol w="1369474"/>
              </a:tblGrid>
              <a:tr h="193160">
                <a:tc gridSpan="6">
                  <a:txBody>
                    <a:bodyPr/>
                    <a:lstStyle/>
                    <a:p>
                      <a:pPr marL="0" marR="0" algn="ctr">
                        <a:lnSpc>
                          <a:spcPct val="107000"/>
                        </a:lnSpc>
                        <a:spcBef>
                          <a:spcPts val="0"/>
                        </a:spcBef>
                        <a:spcAft>
                          <a:spcPts val="800"/>
                        </a:spcAft>
                      </a:pPr>
                      <a:r>
                        <a:rPr lang="en-US" sz="1200" b="1" dirty="0">
                          <a:latin typeface="Calibri"/>
                          <a:ea typeface="Calibri"/>
                          <a:cs typeface="Times New Roman"/>
                        </a:rPr>
                        <a:t>TurningPoint Breast Cancer Rehabilitation’s Evidence-Based Approach to Lymphedema Management</a:t>
                      </a:r>
                      <a:endParaRPr lang="en-US" sz="12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781">
                <a:tc>
                  <a:txBody>
                    <a:bodyPr/>
                    <a:lstStyle/>
                    <a:p>
                      <a:pPr marL="0" marR="0" algn="l">
                        <a:lnSpc>
                          <a:spcPct val="107000"/>
                        </a:lnSpc>
                        <a:spcBef>
                          <a:spcPts val="0"/>
                        </a:spcBef>
                        <a:spcAft>
                          <a:spcPts val="800"/>
                        </a:spcAft>
                      </a:pP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800" b="1" dirty="0">
                          <a:latin typeface="Calibri"/>
                          <a:ea typeface="Calibri"/>
                          <a:cs typeface="Times New Roman"/>
                        </a:rPr>
                        <a:t>Transient Lymphostasis</a:t>
                      </a:r>
                      <a:endParaRPr lang="en-US" sz="8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800" b="1" dirty="0">
                          <a:latin typeface="Calibri"/>
                          <a:ea typeface="Calibri"/>
                          <a:cs typeface="Times New Roman"/>
                        </a:rPr>
                        <a:t>Sub-Clinical Lymphedema</a:t>
                      </a:r>
                      <a:endParaRPr lang="en-US" sz="8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800" b="1" dirty="0">
                          <a:latin typeface="Calibri"/>
                          <a:ea typeface="Calibri"/>
                          <a:cs typeface="Times New Roman"/>
                        </a:rPr>
                        <a:t>Mild Lymphedema </a:t>
                      </a:r>
                      <a:r>
                        <a:rPr lang="en-US" sz="600" b="1" dirty="0">
                          <a:latin typeface="Calibri"/>
                          <a:ea typeface="Calibri"/>
                          <a:cs typeface="Times New Roman"/>
                        </a:rPr>
                        <a:t>       </a:t>
                      </a:r>
                      <a:endParaRPr lang="en-US" sz="600" b="1" dirty="0" smtClean="0">
                        <a:latin typeface="Calibri"/>
                        <a:ea typeface="Calibri"/>
                        <a:cs typeface="Times New Roman"/>
                      </a:endParaRPr>
                    </a:p>
                    <a:p>
                      <a:pPr marL="0" marR="0" algn="ctr">
                        <a:lnSpc>
                          <a:spcPct val="107000"/>
                        </a:lnSpc>
                        <a:spcBef>
                          <a:spcPts val="0"/>
                        </a:spcBef>
                        <a:spcAft>
                          <a:spcPts val="800"/>
                        </a:spcAft>
                      </a:pPr>
                      <a:r>
                        <a:rPr lang="en-US" sz="600" b="1" dirty="0" smtClean="0">
                          <a:latin typeface="Calibri"/>
                          <a:ea typeface="Calibri"/>
                          <a:cs typeface="Times New Roman"/>
                        </a:rPr>
                        <a:t>(</a:t>
                      </a:r>
                      <a:r>
                        <a:rPr lang="en-US" sz="600" b="1" dirty="0">
                          <a:latin typeface="Calibri"/>
                          <a:ea typeface="Calibri"/>
                          <a:cs typeface="Times New Roman"/>
                        </a:rPr>
                        <a:t>Stage I)</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800" b="1" dirty="0">
                          <a:latin typeface="Calibri"/>
                          <a:ea typeface="Calibri"/>
                          <a:cs typeface="Times New Roman"/>
                        </a:rPr>
                        <a:t>Moderate Lymphedema  </a:t>
                      </a:r>
                      <a:endParaRPr lang="en-US" sz="800" b="1" dirty="0" smtClean="0">
                        <a:latin typeface="Calibri"/>
                        <a:ea typeface="Calibri"/>
                        <a:cs typeface="Times New Roman"/>
                      </a:endParaRPr>
                    </a:p>
                    <a:p>
                      <a:pPr marL="0" marR="0" algn="ctr">
                        <a:lnSpc>
                          <a:spcPct val="107000"/>
                        </a:lnSpc>
                        <a:spcBef>
                          <a:spcPts val="0"/>
                        </a:spcBef>
                        <a:spcAft>
                          <a:spcPts val="800"/>
                        </a:spcAft>
                      </a:pPr>
                      <a:r>
                        <a:rPr lang="en-US" sz="600" b="1" dirty="0" smtClean="0">
                          <a:latin typeface="Calibri"/>
                          <a:ea typeface="Calibri"/>
                          <a:cs typeface="Times New Roman"/>
                        </a:rPr>
                        <a:t>(</a:t>
                      </a:r>
                      <a:r>
                        <a:rPr lang="en-US" sz="600" b="1" dirty="0">
                          <a:latin typeface="Calibri"/>
                          <a:ea typeface="Calibri"/>
                          <a:cs typeface="Times New Roman"/>
                        </a:rPr>
                        <a:t>Stage II)</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800" b="1" dirty="0">
                          <a:latin typeface="Calibri"/>
                          <a:ea typeface="Calibri"/>
                          <a:cs typeface="Times New Roman"/>
                        </a:rPr>
                        <a:t>Severe Lymphedema   </a:t>
                      </a:r>
                      <a:endParaRPr lang="en-US" sz="800" b="1" dirty="0" smtClean="0">
                        <a:latin typeface="Calibri"/>
                        <a:ea typeface="Calibri"/>
                        <a:cs typeface="Times New Roman"/>
                      </a:endParaRPr>
                    </a:p>
                    <a:p>
                      <a:pPr marL="0" marR="0" algn="ctr">
                        <a:lnSpc>
                          <a:spcPct val="107000"/>
                        </a:lnSpc>
                        <a:spcBef>
                          <a:spcPts val="0"/>
                        </a:spcBef>
                        <a:spcAft>
                          <a:spcPts val="800"/>
                        </a:spcAft>
                      </a:pPr>
                      <a:r>
                        <a:rPr lang="en-US" sz="600" b="1" dirty="0" smtClean="0">
                          <a:latin typeface="Calibri"/>
                          <a:ea typeface="Calibri"/>
                          <a:cs typeface="Times New Roman"/>
                        </a:rPr>
                        <a:t> </a:t>
                      </a:r>
                      <a:r>
                        <a:rPr lang="en-US" sz="600" b="1" dirty="0">
                          <a:latin typeface="Calibri"/>
                          <a:ea typeface="Calibri"/>
                          <a:cs typeface="Times New Roman"/>
                        </a:rPr>
                        <a:t>(Stage III)</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628025">
                <a:tc>
                  <a:txBody>
                    <a:bodyPr/>
                    <a:lstStyle/>
                    <a:p>
                      <a:pPr marL="0" marR="0" algn="ctr">
                        <a:lnSpc>
                          <a:spcPct val="107000"/>
                        </a:lnSpc>
                        <a:spcBef>
                          <a:spcPts val="0"/>
                        </a:spcBef>
                        <a:spcAft>
                          <a:spcPts val="800"/>
                        </a:spcAft>
                      </a:pPr>
                      <a:endParaRPr lang="en-US" sz="700" dirty="0">
                        <a:latin typeface="Calibri"/>
                        <a:ea typeface="Calibri"/>
                        <a:cs typeface="Times New Roman"/>
                      </a:endParaRPr>
                    </a:p>
                    <a:p>
                      <a:pPr marL="0" marR="0" algn="ctr">
                        <a:lnSpc>
                          <a:spcPct val="107000"/>
                        </a:lnSpc>
                        <a:spcBef>
                          <a:spcPts val="0"/>
                        </a:spcBef>
                        <a:spcAft>
                          <a:spcPts val="800"/>
                        </a:spcAft>
                      </a:pPr>
                      <a:r>
                        <a:rPr lang="en-US" sz="600" b="1" dirty="0">
                          <a:latin typeface="Calibri"/>
                          <a:ea typeface="Calibri"/>
                          <a:cs typeface="Times New Roman"/>
                        </a:rPr>
                        <a:t>SIGNS            </a:t>
                      </a:r>
                      <a:endParaRPr lang="en-US" sz="600" b="1" dirty="0" smtClean="0">
                        <a:latin typeface="Calibri"/>
                        <a:ea typeface="Calibri"/>
                        <a:cs typeface="Times New Roman"/>
                      </a:endParaRPr>
                    </a:p>
                    <a:p>
                      <a:pPr marL="0" marR="0" algn="ctr">
                        <a:lnSpc>
                          <a:spcPct val="107000"/>
                        </a:lnSpc>
                        <a:spcBef>
                          <a:spcPts val="0"/>
                        </a:spcBef>
                        <a:spcAft>
                          <a:spcPts val="800"/>
                        </a:spcAft>
                      </a:pPr>
                      <a:r>
                        <a:rPr lang="en-US" sz="600" b="1" dirty="0" smtClean="0">
                          <a:latin typeface="Calibri"/>
                          <a:ea typeface="Calibri"/>
                          <a:cs typeface="Times New Roman"/>
                        </a:rPr>
                        <a:t>and </a:t>
                      </a:r>
                    </a:p>
                    <a:p>
                      <a:pPr marL="0" marR="0" algn="ctr">
                        <a:lnSpc>
                          <a:spcPct val="107000"/>
                        </a:lnSpc>
                        <a:spcBef>
                          <a:spcPts val="0"/>
                        </a:spcBef>
                        <a:spcAft>
                          <a:spcPts val="800"/>
                        </a:spcAft>
                      </a:pPr>
                      <a:r>
                        <a:rPr lang="en-US" sz="600" b="1" dirty="0" smtClean="0">
                          <a:latin typeface="Calibri"/>
                          <a:ea typeface="Calibri"/>
                          <a:cs typeface="Times New Roman"/>
                        </a:rPr>
                        <a:t>SYMPTOMS</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Swelling of arm that occurs soon after surgery (either initial surgery or reconstruction) that resolves with or without treatment.                      Swelling easily reversible – usually diminishes at night.</a:t>
                      </a:r>
                    </a:p>
                    <a:p>
                      <a:pPr marL="0" marR="0" algn="l">
                        <a:lnSpc>
                          <a:spcPct val="107000"/>
                        </a:lnSpc>
                        <a:spcBef>
                          <a:spcPts val="0"/>
                        </a:spcBef>
                        <a:spcAft>
                          <a:spcPts val="800"/>
                        </a:spcAft>
                      </a:pPr>
                      <a:r>
                        <a:rPr lang="en-US" sz="600" dirty="0">
                          <a:latin typeface="Calibri"/>
                          <a:ea typeface="Calibri"/>
                          <a:cs typeface="Times New Roman"/>
                        </a:rPr>
                        <a:t>Note: Typically transient lymphedema is only identified when there is full resolution of swelling and no recurrence. Therefore, transient lymphedema is treated as per sub-clinical or mild lymphedema, depending on volume.             </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Heaviness, fullness, tingling sensations in affected arm.                       </a:t>
                      </a:r>
                    </a:p>
                    <a:p>
                      <a:pPr marL="0" marR="0" algn="l">
                        <a:lnSpc>
                          <a:spcPct val="107000"/>
                        </a:lnSpc>
                        <a:spcBef>
                          <a:spcPts val="0"/>
                        </a:spcBef>
                        <a:spcAft>
                          <a:spcPts val="800"/>
                        </a:spcAft>
                      </a:pPr>
                      <a:r>
                        <a:rPr lang="en-US" sz="600" dirty="0">
                          <a:highlight>
                            <a:srgbClr val="FFFF00"/>
                          </a:highlight>
                          <a:latin typeface="Calibri"/>
                          <a:ea typeface="Calibri"/>
                          <a:cs typeface="Times New Roman"/>
                        </a:rPr>
                        <a:t>Affected:Unaffected Volume ratio increased by 3-5% compared to baseline.</a:t>
                      </a:r>
                      <a:r>
                        <a:rPr lang="en-US" sz="600" dirty="0">
                          <a:latin typeface="Calibri"/>
                          <a:ea typeface="Calibri"/>
                          <a:cs typeface="Times New Roman"/>
                        </a:rPr>
                        <a:t> </a:t>
                      </a:r>
                    </a:p>
                    <a:p>
                      <a:pPr marL="0" marR="0" algn="l">
                        <a:lnSpc>
                          <a:spcPct val="107000"/>
                        </a:lnSpc>
                        <a:spcBef>
                          <a:spcPts val="0"/>
                        </a:spcBef>
                        <a:spcAft>
                          <a:spcPts val="800"/>
                        </a:spcAft>
                      </a:pPr>
                      <a:r>
                        <a:rPr lang="en-US" sz="600" dirty="0">
                          <a:latin typeface="Calibri"/>
                          <a:ea typeface="Calibri"/>
                          <a:cs typeface="Times New Roman"/>
                        </a:rPr>
                        <a:t>No obvious visible swelling, but there may be palpable soft tissue evidence of swelling.</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Mild visible swelling in hand and/or arm. </a:t>
                      </a:r>
                    </a:p>
                    <a:p>
                      <a:pPr marL="0" marR="0" algn="l">
                        <a:lnSpc>
                          <a:spcPct val="107000"/>
                        </a:lnSpc>
                        <a:spcBef>
                          <a:spcPts val="0"/>
                        </a:spcBef>
                        <a:spcAft>
                          <a:spcPts val="800"/>
                        </a:spcAft>
                      </a:pPr>
                      <a:r>
                        <a:rPr lang="en-US" sz="600" dirty="0">
                          <a:latin typeface="Calibri"/>
                          <a:ea typeface="Calibri"/>
                          <a:cs typeface="Times New Roman"/>
                        </a:rPr>
                        <a:t>Swelling easily reversible – usually diminishes at night.                   </a:t>
                      </a:r>
                    </a:p>
                    <a:p>
                      <a:pPr marL="0" marR="0" algn="l">
                        <a:lnSpc>
                          <a:spcPct val="107000"/>
                        </a:lnSpc>
                        <a:spcBef>
                          <a:spcPts val="0"/>
                        </a:spcBef>
                        <a:spcAft>
                          <a:spcPts val="800"/>
                        </a:spcAft>
                      </a:pPr>
                      <a:r>
                        <a:rPr lang="en-US" sz="600" dirty="0">
                          <a:highlight>
                            <a:srgbClr val="FFFF00"/>
                          </a:highlight>
                          <a:latin typeface="Calibri"/>
                          <a:ea typeface="Calibri"/>
                          <a:cs typeface="Times New Roman"/>
                        </a:rPr>
                        <a:t>Affected:Unaffected Volume ratio increased by 3-10% compared to baseline.</a:t>
                      </a:r>
                      <a:r>
                        <a:rPr lang="en-US" sz="600" dirty="0">
                          <a:latin typeface="Calibri"/>
                          <a:ea typeface="Calibri"/>
                          <a:cs typeface="Times New Roman"/>
                        </a:rPr>
                        <a:t> </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Non-reversible.  Could be reversible with mild tissue changes   </a:t>
                      </a:r>
                    </a:p>
                    <a:p>
                      <a:pPr marL="0" marR="0" algn="l">
                        <a:lnSpc>
                          <a:spcPct val="107000"/>
                        </a:lnSpc>
                        <a:spcBef>
                          <a:spcPts val="0"/>
                        </a:spcBef>
                        <a:spcAft>
                          <a:spcPts val="800"/>
                        </a:spcAft>
                      </a:pPr>
                      <a:r>
                        <a:rPr lang="en-US" sz="600" dirty="0">
                          <a:highlight>
                            <a:srgbClr val="FFFF00"/>
                          </a:highlight>
                          <a:latin typeface="Calibri"/>
                          <a:ea typeface="Calibri"/>
                          <a:cs typeface="Times New Roman"/>
                        </a:rPr>
                        <a:t>Affected:Unaffected Volume ratio increased by 11-20% compared to baseline.</a:t>
                      </a:r>
                      <a:r>
                        <a:rPr lang="en-US" sz="600" dirty="0">
                          <a:latin typeface="Calibri"/>
                          <a:ea typeface="Calibri"/>
                          <a:cs typeface="Times New Roman"/>
                        </a:rPr>
                        <a:t> </a:t>
                      </a:r>
                    </a:p>
                    <a:p>
                      <a:pPr marL="0" marR="0" algn="l">
                        <a:lnSpc>
                          <a:spcPct val="107000"/>
                        </a:lnSpc>
                        <a:spcBef>
                          <a:spcPts val="0"/>
                        </a:spcBef>
                        <a:spcAft>
                          <a:spcPts val="800"/>
                        </a:spcAft>
                      </a:pPr>
                      <a:r>
                        <a:rPr lang="en-US" sz="600" dirty="0">
                          <a:latin typeface="Calibri"/>
                          <a:ea typeface="Calibri"/>
                          <a:cs typeface="Times New Roman"/>
                        </a:rPr>
                        <a:t>Decreased visibility of veins.     Visible swelling with fullness of the elbow, forearm or wrist contours. Increases skin thickness with or without hand swelling</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Typically non-reversible.   </a:t>
                      </a:r>
                    </a:p>
                    <a:p>
                      <a:pPr marL="0" marR="0" algn="l">
                        <a:lnSpc>
                          <a:spcPct val="107000"/>
                        </a:lnSpc>
                        <a:spcBef>
                          <a:spcPts val="0"/>
                        </a:spcBef>
                        <a:spcAft>
                          <a:spcPts val="800"/>
                        </a:spcAft>
                      </a:pPr>
                      <a:r>
                        <a:rPr lang="en-US" sz="600" dirty="0">
                          <a:highlight>
                            <a:srgbClr val="FFFF00"/>
                          </a:highlight>
                          <a:latin typeface="Calibri"/>
                          <a:ea typeface="Calibri"/>
                          <a:cs typeface="Times New Roman"/>
                        </a:rPr>
                        <a:t>Affected:Unaffected Volume ratio increased by greater than 20% compared to baseline.</a:t>
                      </a:r>
                      <a:endParaRPr lang="en-US" sz="600" dirty="0">
                        <a:latin typeface="Calibri"/>
                        <a:ea typeface="Calibri"/>
                        <a:cs typeface="Times New Roman"/>
                      </a:endParaRPr>
                    </a:p>
                    <a:p>
                      <a:pPr marL="0" marR="0" algn="l">
                        <a:lnSpc>
                          <a:spcPct val="107000"/>
                        </a:lnSpc>
                        <a:spcBef>
                          <a:spcPts val="0"/>
                        </a:spcBef>
                        <a:spcAft>
                          <a:spcPts val="800"/>
                        </a:spcAft>
                      </a:pPr>
                      <a:r>
                        <a:rPr lang="en-US" sz="600" dirty="0">
                          <a:latin typeface="Calibri"/>
                          <a:ea typeface="Calibri"/>
                          <a:cs typeface="Times New Roman"/>
                        </a:rPr>
                        <a:t>Skin changes with adhesions and fibrosis, skin may be indurated and dry. </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343974">
                <a:tc>
                  <a:txBody>
                    <a:bodyPr/>
                    <a:lstStyle/>
                    <a:p>
                      <a:pPr marL="0" marR="0" algn="ctr">
                        <a:lnSpc>
                          <a:spcPct val="107000"/>
                        </a:lnSpc>
                        <a:spcBef>
                          <a:spcPts val="0"/>
                        </a:spcBef>
                        <a:spcAft>
                          <a:spcPts val="800"/>
                        </a:spcAft>
                      </a:pPr>
                      <a:endParaRPr lang="en-US" sz="700" dirty="0">
                        <a:latin typeface="Calibri"/>
                        <a:ea typeface="Calibri"/>
                        <a:cs typeface="Times New Roman"/>
                      </a:endParaRPr>
                    </a:p>
                    <a:p>
                      <a:pPr marL="0" marR="0" algn="ctr">
                        <a:lnSpc>
                          <a:spcPct val="107000"/>
                        </a:lnSpc>
                        <a:spcBef>
                          <a:spcPts val="0"/>
                        </a:spcBef>
                        <a:spcAft>
                          <a:spcPts val="800"/>
                        </a:spcAft>
                      </a:pPr>
                      <a:r>
                        <a:rPr lang="en-US" sz="500" b="1" dirty="0">
                          <a:latin typeface="Calibri"/>
                          <a:ea typeface="Calibri"/>
                          <a:cs typeface="Times New Roman"/>
                        </a:rPr>
                        <a:t>SHORT-TERM </a:t>
                      </a:r>
                      <a:endParaRPr lang="en-US" sz="500" b="1" dirty="0" smtClean="0">
                        <a:latin typeface="Calibri"/>
                        <a:ea typeface="Calibri"/>
                        <a:cs typeface="Times New Roman"/>
                      </a:endParaRPr>
                    </a:p>
                    <a:p>
                      <a:pPr marL="0" marR="0" algn="ctr">
                        <a:lnSpc>
                          <a:spcPct val="107000"/>
                        </a:lnSpc>
                        <a:spcBef>
                          <a:spcPts val="0"/>
                        </a:spcBef>
                        <a:spcAft>
                          <a:spcPts val="800"/>
                        </a:spcAft>
                      </a:pPr>
                      <a:r>
                        <a:rPr lang="en-US" sz="500" b="1" dirty="0" smtClean="0">
                          <a:latin typeface="Calibri"/>
                          <a:ea typeface="Calibri"/>
                          <a:cs typeface="Times New Roman"/>
                        </a:rPr>
                        <a:t>MANAGEMENT </a:t>
                      </a:r>
                    </a:p>
                    <a:p>
                      <a:pPr marL="0" marR="0" algn="ctr">
                        <a:lnSpc>
                          <a:spcPct val="107000"/>
                        </a:lnSpc>
                        <a:spcBef>
                          <a:spcPts val="0"/>
                        </a:spcBef>
                        <a:spcAft>
                          <a:spcPts val="800"/>
                        </a:spcAft>
                      </a:pPr>
                      <a:r>
                        <a:rPr lang="en-US" sz="500" b="1" dirty="0" smtClean="0">
                          <a:latin typeface="Calibri"/>
                          <a:ea typeface="Calibri"/>
                          <a:cs typeface="Times New Roman"/>
                        </a:rPr>
                        <a:t>APPROACH</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600" dirty="0">
                          <a:latin typeface="Calibri"/>
                          <a:ea typeface="Calibri"/>
                          <a:cs typeface="Times New Roman"/>
                        </a:rPr>
                        <a:t>Education:                                                  </a:t>
                      </a: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 </a:t>
                      </a:r>
                      <a:r>
                        <a:rPr lang="en-US" sz="600" dirty="0">
                          <a:latin typeface="Calibri"/>
                          <a:ea typeface="Calibri"/>
                          <a:cs typeface="Times New Roman"/>
                        </a:rPr>
                        <a:t>Skin &amp; injury precautions – avoid infection and strain/sprain.                     </a:t>
                      </a: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 </a:t>
                      </a:r>
                      <a:r>
                        <a:rPr lang="en-US" sz="600" dirty="0">
                          <a:latin typeface="Calibri"/>
                          <a:ea typeface="Calibri"/>
                          <a:cs typeface="Times New Roman"/>
                        </a:rPr>
                        <a:t>Signs &amp; symptoms of lymphedema progression.                                               </a:t>
                      </a: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 </a:t>
                      </a:r>
                      <a:r>
                        <a:rPr lang="en-US" sz="600" dirty="0">
                          <a:latin typeface="Calibri"/>
                          <a:ea typeface="Calibri"/>
                          <a:cs typeface="Times New Roman"/>
                        </a:rPr>
                        <a:t>Nutrition and hydration issues.           </a:t>
                      </a: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 </a:t>
                      </a:r>
                      <a:r>
                        <a:rPr lang="en-US" sz="600" dirty="0">
                          <a:latin typeface="Calibri"/>
                          <a:ea typeface="Calibri"/>
                          <a:cs typeface="Times New Roman"/>
                        </a:rPr>
                        <a:t>Maintenance of ideal body weight.    </a:t>
                      </a: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 </a:t>
                      </a:r>
                      <a:r>
                        <a:rPr lang="en-US" sz="600" dirty="0">
                          <a:latin typeface="Calibri"/>
                          <a:ea typeface="Calibri"/>
                          <a:cs typeface="Times New Roman"/>
                        </a:rPr>
                        <a:t>Recommendations for travel, including air travel.                </a:t>
                      </a:r>
                      <a:endParaRPr lang="en-US" sz="600" dirty="0" smtClean="0">
                        <a:latin typeface="Calibri"/>
                        <a:ea typeface="Calibri"/>
                        <a:cs typeface="Times New Roman"/>
                      </a:endParaRPr>
                    </a:p>
                    <a:p>
                      <a:pPr marL="0" marR="0" algn="l">
                        <a:lnSpc>
                          <a:spcPct val="107000"/>
                        </a:lnSpc>
                        <a:spcBef>
                          <a:spcPts val="0"/>
                        </a:spcBef>
                        <a:spcAft>
                          <a:spcPts val="0"/>
                        </a:spcAft>
                      </a:pP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Compression</a:t>
                      </a:r>
                      <a:r>
                        <a:rPr lang="en-US" sz="600" dirty="0">
                          <a:latin typeface="Calibri"/>
                          <a:ea typeface="Calibri"/>
                          <a:cs typeface="Times New Roman"/>
                        </a:rPr>
                        <a:t>:  Class II compression sleeve during waking hours, including while performing athletics. + / - gauntlet per judgment.            </a:t>
                      </a:r>
                    </a:p>
                    <a:p>
                      <a:pPr marL="0" marR="0" algn="l">
                        <a:lnSpc>
                          <a:spcPct val="107000"/>
                        </a:lnSpc>
                        <a:spcBef>
                          <a:spcPts val="0"/>
                        </a:spcBef>
                        <a:spcAft>
                          <a:spcPts val="0"/>
                        </a:spcAft>
                      </a:pP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Exercise</a:t>
                      </a:r>
                      <a:r>
                        <a:rPr lang="en-US" sz="600" dirty="0">
                          <a:latin typeface="Calibri"/>
                          <a:ea typeface="Calibri"/>
                          <a:cs typeface="Times New Roman"/>
                        </a:rPr>
                        <a:t>:  Aerobic and upper body exercise resisted exercise.              </a:t>
                      </a:r>
                      <a:endParaRPr lang="en-US" sz="600" dirty="0" smtClean="0">
                        <a:latin typeface="Calibri"/>
                        <a:ea typeface="Calibri"/>
                        <a:cs typeface="Times New Roman"/>
                      </a:endParaRPr>
                    </a:p>
                    <a:p>
                      <a:pPr marL="0" marR="0" algn="l">
                        <a:lnSpc>
                          <a:spcPct val="107000"/>
                        </a:lnSpc>
                        <a:spcBef>
                          <a:spcPts val="0"/>
                        </a:spcBef>
                        <a:spcAft>
                          <a:spcPts val="0"/>
                        </a:spcAft>
                      </a:pP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Weight </a:t>
                      </a:r>
                      <a:r>
                        <a:rPr lang="en-US" sz="600" dirty="0">
                          <a:latin typeface="Calibri"/>
                          <a:ea typeface="Calibri"/>
                          <a:cs typeface="Times New Roman"/>
                        </a:rPr>
                        <a:t>management if applicable. </a:t>
                      </a:r>
                      <a:endParaRPr lang="en-US" sz="600" dirty="0" smtClean="0">
                        <a:latin typeface="Calibri"/>
                        <a:ea typeface="Calibri"/>
                        <a:cs typeface="Times New Roman"/>
                      </a:endParaRPr>
                    </a:p>
                    <a:p>
                      <a:pPr marL="0" marR="0" algn="l">
                        <a:lnSpc>
                          <a:spcPct val="107000"/>
                        </a:lnSpc>
                        <a:spcBef>
                          <a:spcPts val="0"/>
                        </a:spcBef>
                        <a:spcAft>
                          <a:spcPts val="0"/>
                        </a:spcAft>
                      </a:pPr>
                      <a:endParaRPr lang="en-US" sz="600" dirty="0" smtClean="0">
                        <a:latin typeface="Calibri"/>
                        <a:ea typeface="Calibri"/>
                        <a:cs typeface="Times New Roman"/>
                      </a:endParaRPr>
                    </a:p>
                    <a:p>
                      <a:pPr marL="0" marR="0" algn="l">
                        <a:lnSpc>
                          <a:spcPct val="107000"/>
                        </a:lnSpc>
                        <a:spcBef>
                          <a:spcPts val="0"/>
                        </a:spcBef>
                        <a:spcAft>
                          <a:spcPts val="0"/>
                        </a:spcAft>
                      </a:pPr>
                      <a:r>
                        <a:rPr lang="en-US" sz="600" dirty="0" smtClean="0">
                          <a:latin typeface="Calibri"/>
                          <a:ea typeface="Calibri"/>
                          <a:cs typeface="Times New Roman"/>
                        </a:rPr>
                        <a:t>Treat </a:t>
                      </a:r>
                      <a:r>
                        <a:rPr lang="en-US" sz="600" dirty="0">
                          <a:latin typeface="Calibri"/>
                          <a:ea typeface="Calibri"/>
                          <a:cs typeface="Times New Roman"/>
                        </a:rPr>
                        <a:t>Limitation in upper extremity range of motion and/or strength.</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smtClean="0">
                          <a:latin typeface="Calibri"/>
                          <a:ea typeface="Calibri"/>
                          <a:cs typeface="Times New Roman"/>
                        </a:rPr>
                        <a:t>Education: See Transient.     </a:t>
                      </a:r>
                    </a:p>
                    <a:p>
                      <a:pPr marL="0" marR="0" algn="l">
                        <a:lnSpc>
                          <a:spcPct val="107000"/>
                        </a:lnSpc>
                        <a:spcBef>
                          <a:spcPts val="0"/>
                        </a:spcBef>
                        <a:spcAft>
                          <a:spcPts val="800"/>
                        </a:spcAft>
                      </a:pPr>
                      <a:r>
                        <a:rPr lang="en-US" sz="600" dirty="0" smtClean="0">
                          <a:latin typeface="Calibri"/>
                          <a:ea typeface="Calibri"/>
                          <a:cs typeface="Times New Roman"/>
                        </a:rPr>
                        <a:t>Compression: Class II compression sleeve (OTC or custom as needed) for 2-3 weeks during waking hours until reduced, then as needed if swelling recurs. + / - gauntlet per judgment.  </a:t>
                      </a:r>
                    </a:p>
                    <a:p>
                      <a:pPr marL="0" marR="0" algn="l">
                        <a:lnSpc>
                          <a:spcPct val="107000"/>
                        </a:lnSpc>
                        <a:spcBef>
                          <a:spcPts val="0"/>
                        </a:spcBef>
                        <a:spcAft>
                          <a:spcPts val="800"/>
                        </a:spcAft>
                      </a:pPr>
                      <a:r>
                        <a:rPr lang="en-US" sz="600" dirty="0" smtClean="0">
                          <a:latin typeface="Calibri"/>
                          <a:ea typeface="Calibri"/>
                          <a:cs typeface="Times New Roman"/>
                        </a:rPr>
                        <a:t>MLD: Use with discretion ensuing that addition of MLD produces measureable change.                   </a:t>
                      </a:r>
                    </a:p>
                    <a:p>
                      <a:pPr marL="0" marR="0" algn="l">
                        <a:lnSpc>
                          <a:spcPct val="107000"/>
                        </a:lnSpc>
                        <a:spcBef>
                          <a:spcPts val="0"/>
                        </a:spcBef>
                        <a:spcAft>
                          <a:spcPts val="800"/>
                        </a:spcAft>
                      </a:pPr>
                      <a:r>
                        <a:rPr lang="en-US" sz="600" dirty="0" smtClean="0">
                          <a:latin typeface="Calibri"/>
                          <a:ea typeface="Calibri"/>
                          <a:cs typeface="Times New Roman"/>
                        </a:rPr>
                        <a:t>Exercise:  Aerobic &amp; upper body resisted exercise.                            </a:t>
                      </a:r>
                    </a:p>
                    <a:p>
                      <a:pPr marL="0" marR="0" algn="l">
                        <a:lnSpc>
                          <a:spcPct val="107000"/>
                        </a:lnSpc>
                        <a:spcBef>
                          <a:spcPts val="0"/>
                        </a:spcBef>
                        <a:spcAft>
                          <a:spcPts val="800"/>
                        </a:spcAft>
                      </a:pPr>
                      <a:r>
                        <a:rPr lang="en-US" sz="600" dirty="0" smtClean="0">
                          <a:latin typeface="Calibri"/>
                          <a:ea typeface="Calibri"/>
                          <a:cs typeface="Times New Roman"/>
                        </a:rPr>
                        <a:t>Weight Management if applicable.  </a:t>
                      </a:r>
                    </a:p>
                    <a:p>
                      <a:pPr marL="0" marR="0" algn="l">
                        <a:lnSpc>
                          <a:spcPct val="107000"/>
                        </a:lnSpc>
                        <a:spcBef>
                          <a:spcPts val="0"/>
                        </a:spcBef>
                        <a:spcAft>
                          <a:spcPts val="800"/>
                        </a:spcAft>
                      </a:pPr>
                      <a:r>
                        <a:rPr lang="en-US" sz="600" dirty="0" smtClean="0">
                          <a:latin typeface="Calibri"/>
                          <a:ea typeface="Calibri"/>
                          <a:cs typeface="Times New Roman"/>
                        </a:rPr>
                        <a:t>Treat limitation in upper extremity ROM and strength.</a:t>
                      </a:r>
                      <a:endParaRPr lang="en-US" sz="6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See Sub-Clinical.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 </a:t>
                      </a:r>
                      <a:r>
                        <a:rPr lang="en-US" sz="600" dirty="0">
                          <a:latin typeface="Calibri"/>
                          <a:ea typeface="Calibri"/>
                          <a:cs typeface="Times New Roman"/>
                        </a:rPr>
                        <a:t>Education:  Aerobic &amp; upper body resisted exercise.</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Education:  See Transient.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Compression</a:t>
                      </a:r>
                      <a:r>
                        <a:rPr lang="en-US" sz="600" dirty="0">
                          <a:latin typeface="Calibri"/>
                          <a:ea typeface="Calibri"/>
                          <a:cs typeface="Times New Roman"/>
                        </a:rPr>
                        <a:t>:  Course of lymphedema bandaging 23 hrs/day for 2-4 weeks until volume reduced and plateaued.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MLD</a:t>
                      </a:r>
                      <a:r>
                        <a:rPr lang="en-US" sz="600" dirty="0">
                          <a:latin typeface="Calibri"/>
                          <a:ea typeface="Calibri"/>
                          <a:cs typeface="Times New Roman"/>
                        </a:rPr>
                        <a:t>:  Use with discretion ensuring that addition of MLD produces measureable change.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Exercise</a:t>
                      </a:r>
                      <a:r>
                        <a:rPr lang="en-US" sz="600" dirty="0">
                          <a:latin typeface="Calibri"/>
                          <a:ea typeface="Calibri"/>
                          <a:cs typeface="Times New Roman"/>
                        </a:rPr>
                        <a:t>: Aerobic and upper body ROM and resisted exercise.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Weight </a:t>
                      </a:r>
                      <a:r>
                        <a:rPr lang="en-US" sz="600" dirty="0">
                          <a:latin typeface="Calibri"/>
                          <a:ea typeface="Calibri"/>
                          <a:cs typeface="Times New Roman"/>
                        </a:rPr>
                        <a:t>Management if applicable.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Treat </a:t>
                      </a:r>
                      <a:r>
                        <a:rPr lang="en-US" sz="600" dirty="0">
                          <a:latin typeface="Calibri"/>
                          <a:ea typeface="Calibri"/>
                          <a:cs typeface="Times New Roman"/>
                        </a:rPr>
                        <a:t>limitation in upper extremity ROM and/or strength.</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800"/>
                        </a:spcAft>
                      </a:pPr>
                      <a:r>
                        <a:rPr lang="en-US" sz="600" dirty="0">
                          <a:latin typeface="Calibri"/>
                          <a:ea typeface="Calibri"/>
                          <a:cs typeface="Times New Roman"/>
                        </a:rPr>
                        <a:t>Education:  See Transient.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Compression</a:t>
                      </a:r>
                      <a:r>
                        <a:rPr lang="en-US" sz="600" dirty="0">
                          <a:latin typeface="Calibri"/>
                          <a:ea typeface="Calibri"/>
                          <a:cs typeface="Times New Roman"/>
                        </a:rPr>
                        <a:t>:  Course of lymphedema bandaging 23 hours/day for 2-4 weeks until volume reduced and plateaued.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MLD</a:t>
                      </a:r>
                      <a:r>
                        <a:rPr lang="en-US" sz="600" dirty="0">
                          <a:latin typeface="Calibri"/>
                          <a:ea typeface="Calibri"/>
                          <a:cs typeface="Times New Roman"/>
                        </a:rPr>
                        <a:t>:  Not indicated.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Soft </a:t>
                      </a:r>
                      <a:r>
                        <a:rPr lang="en-US" sz="600" dirty="0">
                          <a:latin typeface="Calibri"/>
                          <a:ea typeface="Calibri"/>
                          <a:cs typeface="Times New Roman"/>
                        </a:rPr>
                        <a:t>Tissue Techniques:  Focus on areas of tissue changes to address fibrosis and adhesions.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Exercise</a:t>
                      </a:r>
                      <a:r>
                        <a:rPr lang="en-US" sz="600" dirty="0">
                          <a:latin typeface="Calibri"/>
                          <a:ea typeface="Calibri"/>
                          <a:cs typeface="Times New Roman"/>
                        </a:rPr>
                        <a:t>:  Aerobic and upper body ROM and resisted exercise.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Weight </a:t>
                      </a:r>
                      <a:r>
                        <a:rPr lang="en-US" sz="600" dirty="0">
                          <a:latin typeface="Calibri"/>
                          <a:ea typeface="Calibri"/>
                          <a:cs typeface="Times New Roman"/>
                        </a:rPr>
                        <a:t>Management: if applicable.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Treat </a:t>
                      </a:r>
                      <a:r>
                        <a:rPr lang="en-US" sz="600" dirty="0">
                          <a:latin typeface="Calibri"/>
                          <a:ea typeface="Calibri"/>
                          <a:cs typeface="Times New Roman"/>
                        </a:rPr>
                        <a:t>limitation in upper extremity ROM and/or strength.                    </a:t>
                      </a:r>
                      <a:endParaRPr lang="en-US" sz="600" dirty="0" smtClean="0">
                        <a:latin typeface="Calibri"/>
                        <a:ea typeface="Calibri"/>
                        <a:cs typeface="Times New Roman"/>
                      </a:endParaRPr>
                    </a:p>
                    <a:p>
                      <a:pPr marL="0" marR="0" algn="l">
                        <a:lnSpc>
                          <a:spcPct val="100000"/>
                        </a:lnSpc>
                        <a:spcBef>
                          <a:spcPts val="0"/>
                        </a:spcBef>
                        <a:spcAft>
                          <a:spcPts val="800"/>
                        </a:spcAft>
                      </a:pPr>
                      <a:r>
                        <a:rPr lang="en-US" sz="600" dirty="0" smtClean="0">
                          <a:latin typeface="Calibri"/>
                          <a:ea typeface="Calibri"/>
                          <a:cs typeface="Times New Roman"/>
                        </a:rPr>
                        <a:t>Trial </a:t>
                      </a:r>
                      <a:r>
                        <a:rPr lang="en-US" sz="600" dirty="0">
                          <a:latin typeface="Calibri"/>
                          <a:ea typeface="Calibri"/>
                          <a:cs typeface="Times New Roman"/>
                        </a:rPr>
                        <a:t>of pump if indicated by lack of progression with above approaches. </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213980">
                <a:tc>
                  <a:txBody>
                    <a:bodyPr/>
                    <a:lstStyle/>
                    <a:p>
                      <a:pPr marL="0" marR="0" algn="ctr">
                        <a:lnSpc>
                          <a:spcPct val="107000"/>
                        </a:lnSpc>
                        <a:spcBef>
                          <a:spcPts val="0"/>
                        </a:spcBef>
                        <a:spcAft>
                          <a:spcPts val="800"/>
                        </a:spcAft>
                      </a:pPr>
                      <a:endParaRPr lang="en-US" sz="700" dirty="0">
                        <a:latin typeface="Calibri"/>
                        <a:ea typeface="Calibri"/>
                        <a:cs typeface="Times New Roman"/>
                      </a:endParaRPr>
                    </a:p>
                    <a:p>
                      <a:pPr marL="0" marR="0" algn="ctr">
                        <a:lnSpc>
                          <a:spcPct val="107000"/>
                        </a:lnSpc>
                        <a:spcBef>
                          <a:spcPts val="0"/>
                        </a:spcBef>
                        <a:spcAft>
                          <a:spcPts val="800"/>
                        </a:spcAft>
                      </a:pPr>
                      <a:r>
                        <a:rPr lang="en-US" sz="600" b="1" dirty="0">
                          <a:latin typeface="Calibri"/>
                          <a:ea typeface="Calibri"/>
                          <a:cs typeface="Times New Roman"/>
                        </a:rPr>
                        <a:t>LONG-TERM </a:t>
                      </a:r>
                      <a:r>
                        <a:rPr lang="en-US" sz="500" b="1" dirty="0">
                          <a:latin typeface="Calibri"/>
                          <a:ea typeface="Calibri"/>
                          <a:cs typeface="Times New Roman"/>
                        </a:rPr>
                        <a:t>MANAGEMENT </a:t>
                      </a:r>
                      <a:r>
                        <a:rPr lang="en-US" sz="600" b="1" dirty="0">
                          <a:latin typeface="Calibri"/>
                          <a:ea typeface="Calibri"/>
                          <a:cs typeface="Times New Roman"/>
                        </a:rPr>
                        <a:t>APPROACH</a:t>
                      </a:r>
                      <a:endParaRPr lang="en-US" sz="700" dirty="0">
                        <a:latin typeface="Calibri"/>
                        <a:ea typeface="Calibri"/>
                        <a:cs typeface="Times New Roman"/>
                      </a:endParaRP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Surveillance to determine lymphostasis vs. lymphedema.</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Compression: Sleeve as needed for visible or measureable swelling.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Surveillance </a:t>
                      </a:r>
                      <a:r>
                        <a:rPr lang="en-US" sz="600" dirty="0">
                          <a:latin typeface="Calibri"/>
                          <a:ea typeface="Calibri"/>
                          <a:cs typeface="Times New Roman"/>
                        </a:rPr>
                        <a:t>and adjustment of management plan as needed.</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Compression:  Sleeve as needed or measureable swelling.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Sleeve </a:t>
                      </a:r>
                      <a:r>
                        <a:rPr lang="en-US" sz="600" dirty="0">
                          <a:latin typeface="Calibri"/>
                          <a:ea typeface="Calibri"/>
                          <a:cs typeface="Times New Roman"/>
                        </a:rPr>
                        <a:t>as determined with PT for athletics or travel.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Surveillance </a:t>
                      </a:r>
                      <a:r>
                        <a:rPr lang="en-US" sz="600" dirty="0">
                          <a:latin typeface="Calibri"/>
                          <a:ea typeface="Calibri"/>
                          <a:cs typeface="Times New Roman"/>
                        </a:rPr>
                        <a:t>and adjustment of management plan as needed.</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600" dirty="0">
                          <a:latin typeface="Calibri"/>
                          <a:ea typeface="Calibri"/>
                          <a:cs typeface="Times New Roman"/>
                        </a:rPr>
                        <a:t>Compression:  As needed to maintain lymphedema at goal volume.  This may be a combination of compression sleeve and/or intermittent bandaging.   Sleeve as determined with PT for athletics or travel.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Continued </a:t>
                      </a:r>
                      <a:r>
                        <a:rPr lang="en-US" sz="600" dirty="0">
                          <a:latin typeface="Calibri"/>
                          <a:ea typeface="Calibri"/>
                          <a:cs typeface="Times New Roman"/>
                        </a:rPr>
                        <a:t>exercise for weight maintenance/reduction.                                   </a:t>
                      </a:r>
                      <a:endParaRPr lang="en-US" sz="600" dirty="0" smtClean="0">
                        <a:latin typeface="Calibri"/>
                        <a:ea typeface="Calibri"/>
                        <a:cs typeface="Times New Roman"/>
                      </a:endParaRPr>
                    </a:p>
                    <a:p>
                      <a:pPr marL="0" marR="0" algn="l">
                        <a:lnSpc>
                          <a:spcPct val="107000"/>
                        </a:lnSpc>
                        <a:spcBef>
                          <a:spcPts val="0"/>
                        </a:spcBef>
                        <a:spcAft>
                          <a:spcPts val="800"/>
                        </a:spcAft>
                      </a:pPr>
                      <a:r>
                        <a:rPr lang="en-US" sz="600" dirty="0" smtClean="0">
                          <a:latin typeface="Calibri"/>
                          <a:ea typeface="Calibri"/>
                          <a:cs typeface="Times New Roman"/>
                        </a:rPr>
                        <a:t>Surveillance </a:t>
                      </a:r>
                      <a:r>
                        <a:rPr lang="en-US" sz="600" dirty="0">
                          <a:latin typeface="Calibri"/>
                          <a:ea typeface="Calibri"/>
                          <a:cs typeface="Times New Roman"/>
                        </a:rPr>
                        <a:t>and adjustment of management plan as needed.</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600" dirty="0">
                          <a:latin typeface="Calibri"/>
                          <a:ea typeface="Calibri"/>
                          <a:cs typeface="Times New Roman"/>
                        </a:rPr>
                        <a:t>Compression:  As needed to maintain lymphedema at goal volume.  May be a combination of compression sleeve and/or intermittent bandaging. Local treatment with compression for areas of fibrosis.  </a:t>
                      </a:r>
                    </a:p>
                    <a:p>
                      <a:pPr marL="0" marR="0" algn="l">
                        <a:lnSpc>
                          <a:spcPct val="107000"/>
                        </a:lnSpc>
                        <a:spcBef>
                          <a:spcPts val="0"/>
                        </a:spcBef>
                        <a:spcAft>
                          <a:spcPts val="0"/>
                        </a:spcAft>
                      </a:pPr>
                      <a:r>
                        <a:rPr lang="en-US" sz="600" dirty="0">
                          <a:latin typeface="Calibri"/>
                          <a:ea typeface="Calibri"/>
                          <a:cs typeface="Times New Roman"/>
                        </a:rPr>
                        <a:t>Continued exercise for weight maintenance / reduction. Surveillance &amp; adjustment of management plan as needed.</a:t>
                      </a:r>
                    </a:p>
                  </a:txBody>
                  <a:tcPr marL="40776" marR="4077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28" y="959609"/>
            <a:ext cx="6825912" cy="665018"/>
          </a:xfrm>
        </p:spPr>
        <p:txBody>
          <a:bodyPr>
            <a:normAutofit/>
          </a:bodyPr>
          <a:lstStyle/>
          <a:p>
            <a:r>
              <a:rPr lang="en-US" sz="3600" dirty="0" smtClean="0"/>
              <a:t>TurningPoint Stages of Lymphedema</a:t>
            </a:r>
            <a:endParaRPr lang="en-US" sz="3600" dirty="0"/>
          </a:p>
        </p:txBody>
      </p:sp>
      <p:sp>
        <p:nvSpPr>
          <p:cNvPr id="3" name="Content Placeholder 2"/>
          <p:cNvSpPr>
            <a:spLocks noGrp="1"/>
          </p:cNvSpPr>
          <p:nvPr>
            <p:ph idx="1"/>
          </p:nvPr>
        </p:nvSpPr>
        <p:spPr>
          <a:xfrm>
            <a:off x="508001" y="1753539"/>
            <a:ext cx="6662139" cy="4551727"/>
          </a:xfrm>
        </p:spPr>
        <p:txBody>
          <a:bodyPr>
            <a:noAutofit/>
          </a:bodyPr>
          <a:lstStyle/>
          <a:p>
            <a:r>
              <a:rPr lang="en-US" sz="2000" dirty="0" smtClean="0"/>
              <a:t>Transient Lymphostasis</a:t>
            </a:r>
          </a:p>
          <a:p>
            <a:pPr lvl="1"/>
            <a:r>
              <a:rPr lang="en-US" dirty="0" smtClean="0"/>
              <a:t>Swelling that occurs soon after surgery</a:t>
            </a:r>
          </a:p>
          <a:p>
            <a:pPr lvl="1"/>
            <a:r>
              <a:rPr lang="en-US" dirty="0" smtClean="0"/>
              <a:t>Swelling is easily reversible; usually diminishes overnight</a:t>
            </a:r>
          </a:p>
          <a:p>
            <a:pPr lvl="1"/>
            <a:r>
              <a:rPr lang="en-US" dirty="0" smtClean="0"/>
              <a:t>Only truly identified if there is full resolution </a:t>
            </a:r>
          </a:p>
          <a:p>
            <a:r>
              <a:rPr lang="en-US" sz="2000" dirty="0" smtClean="0"/>
              <a:t>Sub-clinical Lymphedema</a:t>
            </a:r>
          </a:p>
          <a:p>
            <a:pPr lvl="1"/>
            <a:r>
              <a:rPr lang="en-US" dirty="0" smtClean="0"/>
              <a:t>Heaviness, fullness, tingling sensations in affected arm</a:t>
            </a:r>
          </a:p>
          <a:p>
            <a:pPr lvl="1"/>
            <a:r>
              <a:rPr lang="en-US" dirty="0" smtClean="0"/>
              <a:t>Affected arm  is 3-5% larger than baseline (or unaffected arm)</a:t>
            </a:r>
          </a:p>
          <a:p>
            <a:pPr lvl="1"/>
            <a:r>
              <a:rPr lang="en-US" dirty="0" smtClean="0"/>
              <a:t>No obvious visible swelling</a:t>
            </a:r>
          </a:p>
          <a:p>
            <a:r>
              <a:rPr lang="en-US" sz="2000" dirty="0" smtClean="0"/>
              <a:t>Mild Lymphedema (Stage  I)</a:t>
            </a:r>
          </a:p>
          <a:p>
            <a:pPr lvl="1"/>
            <a:r>
              <a:rPr lang="en-US" dirty="0" smtClean="0"/>
              <a:t>Mild visible swelling in hand or arm, may still diminish at night</a:t>
            </a:r>
          </a:p>
          <a:p>
            <a:pPr lvl="1"/>
            <a:r>
              <a:rPr lang="en-US" dirty="0" smtClean="0"/>
              <a:t>Affected arm  is 3-10% larger than baseline (or unaffected arm)</a:t>
            </a:r>
          </a:p>
        </p:txBody>
      </p:sp>
      <p:pic>
        <p:nvPicPr>
          <p:cNvPr id="25602" name="Picture 2" descr="http://thestrategyroomblog.com/wp-content/uploads/2012/02/Pink-Ribbon1.jpg"/>
          <p:cNvPicPr>
            <a:picLocks noChangeAspect="1" noChangeArrowheads="1"/>
          </p:cNvPicPr>
          <p:nvPr/>
        </p:nvPicPr>
        <p:blipFill>
          <a:blip r:embed="rId3" cstate="print"/>
          <a:srcRect/>
          <a:stretch>
            <a:fillRect/>
          </a:stretch>
        </p:blipFill>
        <p:spPr bwMode="auto">
          <a:xfrm>
            <a:off x="7170140" y="1753540"/>
            <a:ext cx="1973860" cy="273123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96087"/>
            <a:ext cx="6834495" cy="664474"/>
          </a:xfrm>
        </p:spPr>
        <p:txBody>
          <a:bodyPr>
            <a:normAutofit/>
          </a:bodyPr>
          <a:lstStyle/>
          <a:p>
            <a:r>
              <a:rPr lang="en-US" sz="3600" dirty="0" smtClean="0"/>
              <a:t>TurningPoint Stages of Lymphedema</a:t>
            </a:r>
            <a:endParaRPr lang="en-US" sz="3600" dirty="0"/>
          </a:p>
        </p:txBody>
      </p:sp>
      <p:sp>
        <p:nvSpPr>
          <p:cNvPr id="3" name="Content Placeholder 2"/>
          <p:cNvSpPr>
            <a:spLocks noGrp="1"/>
          </p:cNvSpPr>
          <p:nvPr>
            <p:ph idx="1"/>
          </p:nvPr>
        </p:nvSpPr>
        <p:spPr>
          <a:xfrm>
            <a:off x="508001" y="1948295"/>
            <a:ext cx="6957324" cy="4056719"/>
          </a:xfrm>
        </p:spPr>
        <p:txBody>
          <a:bodyPr>
            <a:normAutofit lnSpcReduction="10000"/>
          </a:bodyPr>
          <a:lstStyle/>
          <a:p>
            <a:r>
              <a:rPr lang="en-US" sz="2000" dirty="0" smtClean="0"/>
              <a:t>Moderate Lymphedema (Stage II)</a:t>
            </a:r>
          </a:p>
          <a:p>
            <a:pPr lvl="1"/>
            <a:r>
              <a:rPr lang="en-US" dirty="0" smtClean="0"/>
              <a:t>Non-reversible; Could be reversible with  mild tissue changes</a:t>
            </a:r>
          </a:p>
          <a:p>
            <a:pPr lvl="1"/>
            <a:r>
              <a:rPr lang="en-US" dirty="0" smtClean="0"/>
              <a:t>Affected arm is 11-20% larger than baseline (or unaffected arm)</a:t>
            </a:r>
          </a:p>
          <a:p>
            <a:pPr lvl="1"/>
            <a:r>
              <a:rPr lang="en-US" dirty="0" smtClean="0"/>
              <a:t>Decreased visibility of veins</a:t>
            </a:r>
          </a:p>
          <a:p>
            <a:pPr lvl="1"/>
            <a:r>
              <a:rPr lang="en-US" dirty="0" smtClean="0"/>
              <a:t>Visible swelling with fullness of elbow, forearm or wrist contours</a:t>
            </a:r>
          </a:p>
          <a:p>
            <a:pPr lvl="1"/>
            <a:r>
              <a:rPr lang="en-US" dirty="0" smtClean="0"/>
              <a:t>Increased skin thickness</a:t>
            </a:r>
          </a:p>
          <a:p>
            <a:pPr lvl="1"/>
            <a:r>
              <a:rPr lang="en-US" dirty="0" smtClean="0"/>
              <a:t>+/- hand swelling</a:t>
            </a:r>
          </a:p>
          <a:p>
            <a:r>
              <a:rPr lang="en-US" sz="2000" dirty="0" smtClean="0"/>
              <a:t>Severe Lymphedema (Stage III)</a:t>
            </a:r>
          </a:p>
          <a:p>
            <a:pPr lvl="1"/>
            <a:r>
              <a:rPr lang="en-US" dirty="0" smtClean="0"/>
              <a:t>Typically non–reversible</a:t>
            </a:r>
          </a:p>
          <a:p>
            <a:pPr lvl="1"/>
            <a:r>
              <a:rPr lang="en-US" dirty="0" smtClean="0"/>
              <a:t>Affected arm is &gt;20% larger than baseline (or unaffected arm)</a:t>
            </a:r>
          </a:p>
          <a:p>
            <a:pPr lvl="1"/>
            <a:r>
              <a:rPr lang="en-US" dirty="0" smtClean="0"/>
              <a:t>Skin changes with adhesions and fibrosis</a:t>
            </a:r>
          </a:p>
          <a:p>
            <a:pPr lvl="1"/>
            <a:r>
              <a:rPr lang="en-US" dirty="0" smtClean="0"/>
              <a:t>Skin may be indurated and dry</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112520" y="1200150"/>
            <a:ext cx="6736080" cy="800100"/>
          </a:xfrm>
        </p:spPr>
        <p:txBody>
          <a:bodyPr>
            <a:noAutofit/>
          </a:bodyPr>
          <a:lstStyle/>
          <a:p>
            <a:r>
              <a:rPr lang="en-US" altLang="en-US" sz="3200" dirty="0"/>
              <a:t>No universally accepted diagnostic tool to determine presence of lymphedema</a:t>
            </a:r>
          </a:p>
        </p:txBody>
      </p:sp>
      <p:sp>
        <p:nvSpPr>
          <p:cNvPr id="99331" name="Content Placeholder 2"/>
          <p:cNvSpPr>
            <a:spLocks noGrp="1"/>
          </p:cNvSpPr>
          <p:nvPr>
            <p:ph idx="1"/>
          </p:nvPr>
        </p:nvSpPr>
        <p:spPr>
          <a:xfrm>
            <a:off x="1485900" y="2057400"/>
            <a:ext cx="6172200" cy="3943350"/>
          </a:xfrm>
        </p:spPr>
        <p:txBody>
          <a:bodyPr>
            <a:normAutofit/>
          </a:bodyPr>
          <a:lstStyle/>
          <a:p>
            <a:r>
              <a:rPr lang="en-US" altLang="en-US" sz="2400" dirty="0"/>
              <a:t>Sensation of heaviness, fatigue, tingling or aching within “at risk” territory in any woman with BC</a:t>
            </a:r>
          </a:p>
          <a:p>
            <a:r>
              <a:rPr lang="en-US" altLang="en-US" sz="2400" dirty="0"/>
              <a:t>Circumferential measurements</a:t>
            </a:r>
          </a:p>
          <a:p>
            <a:r>
              <a:rPr lang="en-US" altLang="en-US" sz="2400" dirty="0" smtClean="0"/>
              <a:t>Bio-impedance Spectroscopy (BIS)</a:t>
            </a:r>
            <a:endParaRPr lang="en-US" altLang="en-US" sz="2400" dirty="0"/>
          </a:p>
          <a:p>
            <a:r>
              <a:rPr lang="en-US" altLang="en-US" sz="2400" dirty="0"/>
              <a:t>Water displacement</a:t>
            </a:r>
          </a:p>
          <a:p>
            <a:r>
              <a:rPr lang="en-US" altLang="en-US" sz="2400" dirty="0"/>
              <a:t>Truncated cone calculation</a:t>
            </a:r>
          </a:p>
          <a:p>
            <a:r>
              <a:rPr lang="en-US" altLang="en-US" sz="2400" dirty="0" err="1" smtClean="0"/>
              <a:t>Optoelectric</a:t>
            </a:r>
            <a:r>
              <a:rPr lang="en-US" altLang="en-US" sz="2400" dirty="0" smtClean="0"/>
              <a:t> </a:t>
            </a:r>
            <a:r>
              <a:rPr lang="en-US" altLang="en-US" sz="2400" dirty="0"/>
              <a:t>perometry</a:t>
            </a:r>
          </a:p>
          <a:p>
            <a:pPr marL="294894" lvl="1" indent="0">
              <a:buNone/>
            </a:pPr>
            <a:endParaRPr lang="en-US" altLang="en-US" dirty="0" smtClean="0"/>
          </a:p>
        </p:txBody>
      </p:sp>
    </p:spTree>
    <p:extLst>
      <p:ext uri="{BB962C8B-B14F-4D97-AF65-F5344CB8AC3E}">
        <p14:creationId xmlns:p14="http://schemas.microsoft.com/office/powerpoint/2010/main" xmlns="" val="3871276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1"/>
            <a:ext cx="6447501" cy="633845"/>
          </a:xfrm>
        </p:spPr>
        <p:txBody>
          <a:bodyPr>
            <a:normAutofit fontScale="90000"/>
          </a:bodyPr>
          <a:lstStyle/>
          <a:p>
            <a:r>
              <a:rPr lang="en-US" dirty="0" smtClean="0"/>
              <a:t>Lymphedema Treatment: Education</a:t>
            </a:r>
            <a:endParaRPr lang="en-US" dirty="0"/>
          </a:p>
        </p:txBody>
      </p:sp>
      <p:sp>
        <p:nvSpPr>
          <p:cNvPr id="3" name="Content Placeholder 2"/>
          <p:cNvSpPr>
            <a:spLocks noGrp="1"/>
          </p:cNvSpPr>
          <p:nvPr>
            <p:ph idx="1"/>
          </p:nvPr>
        </p:nvSpPr>
        <p:spPr>
          <a:xfrm>
            <a:off x="508001" y="2010642"/>
            <a:ext cx="6447501" cy="3377630"/>
          </a:xfrm>
        </p:spPr>
        <p:txBody>
          <a:bodyPr>
            <a:normAutofit/>
          </a:bodyPr>
          <a:lstStyle/>
          <a:p>
            <a:pPr>
              <a:buNone/>
            </a:pPr>
            <a:r>
              <a:rPr lang="en-US" sz="1800" dirty="0"/>
              <a:t>The same concepts for all stages of lymphedema</a:t>
            </a:r>
          </a:p>
          <a:p>
            <a:endParaRPr lang="en-US" sz="1800" dirty="0"/>
          </a:p>
          <a:p>
            <a:r>
              <a:rPr lang="en-US" sz="1800" dirty="0"/>
              <a:t>Basic lymphatic anatomy &amp; physiology</a:t>
            </a:r>
          </a:p>
          <a:p>
            <a:r>
              <a:rPr lang="en-US" sz="1800" dirty="0"/>
              <a:t>Skin &amp; Injury Precautions – avoid infection, injury</a:t>
            </a:r>
          </a:p>
          <a:p>
            <a:pPr lvl="1"/>
            <a:r>
              <a:rPr lang="en-US" sz="1500" dirty="0"/>
              <a:t>Cellulitis</a:t>
            </a:r>
          </a:p>
          <a:p>
            <a:r>
              <a:rPr lang="en-US" sz="1800" dirty="0"/>
              <a:t>Signs &amp; Symptoms of LE progression</a:t>
            </a:r>
          </a:p>
          <a:p>
            <a:r>
              <a:rPr lang="en-US" sz="1800" dirty="0"/>
              <a:t>Nutrition / Hydration Issues</a:t>
            </a:r>
          </a:p>
          <a:p>
            <a:r>
              <a:rPr lang="en-US" sz="1800" dirty="0"/>
              <a:t>Maintenance of ideal body weight</a:t>
            </a:r>
          </a:p>
          <a:p>
            <a:r>
              <a:rPr lang="en-US" sz="1800" dirty="0"/>
              <a:t>Benefits of exercise</a:t>
            </a:r>
          </a:p>
          <a:p>
            <a:r>
              <a:rPr lang="en-US" sz="1800" dirty="0"/>
              <a:t>Recommendations for air travel</a:t>
            </a:r>
          </a:p>
        </p:txBody>
      </p:sp>
      <p:pic>
        <p:nvPicPr>
          <p:cNvPr id="23554" name="Picture 2" descr="http://couponcuttingmom.com/wp-content/uploads/2013/04/fruit-infused-glass-water-bottle.jpg"/>
          <p:cNvPicPr>
            <a:picLocks noChangeAspect="1" noChangeArrowheads="1"/>
          </p:cNvPicPr>
          <p:nvPr/>
        </p:nvPicPr>
        <p:blipFill>
          <a:blip r:embed="rId2" cstate="print"/>
          <a:srcRect/>
          <a:stretch>
            <a:fillRect/>
          </a:stretch>
        </p:blipFill>
        <p:spPr bwMode="auto">
          <a:xfrm>
            <a:off x="4711366" y="3699457"/>
            <a:ext cx="3685235" cy="2232774"/>
          </a:xfrm>
          <a:prstGeom prst="ellipse">
            <a:avLst/>
          </a:prstGeom>
          <a:ln w="63500" cap="rnd">
            <a:solidFill>
              <a:schemeClr val="accent2">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Lymphedema Treatment: Sub-Clinical and Mild Lymphedema (Stage I)</a:t>
            </a:r>
            <a:endParaRPr lang="en-US" dirty="0"/>
          </a:p>
        </p:txBody>
      </p:sp>
      <p:sp>
        <p:nvSpPr>
          <p:cNvPr id="3" name="Content Placeholder 2"/>
          <p:cNvSpPr>
            <a:spLocks noGrp="1"/>
          </p:cNvSpPr>
          <p:nvPr>
            <p:ph idx="1"/>
          </p:nvPr>
        </p:nvSpPr>
        <p:spPr>
          <a:xfrm>
            <a:off x="562592" y="2109203"/>
            <a:ext cx="7694304" cy="4223358"/>
          </a:xfrm>
        </p:spPr>
        <p:txBody>
          <a:bodyPr>
            <a:normAutofit/>
          </a:bodyPr>
          <a:lstStyle/>
          <a:p>
            <a:r>
              <a:rPr lang="en-US" dirty="0" smtClean="0"/>
              <a:t>Compression: Class II compression sleeve – OTC or custom</a:t>
            </a:r>
          </a:p>
          <a:p>
            <a:pPr lvl="1"/>
            <a:r>
              <a:rPr lang="en-US" dirty="0" smtClean="0"/>
              <a:t>2-3 weeks during waking hours (or until volumes are reduced)</a:t>
            </a:r>
          </a:p>
          <a:p>
            <a:pPr lvl="1"/>
            <a:r>
              <a:rPr lang="en-US" dirty="0" smtClean="0"/>
              <a:t>+/- Gauntlet per judgment</a:t>
            </a:r>
          </a:p>
          <a:p>
            <a:r>
              <a:rPr lang="en-US" dirty="0" smtClean="0"/>
              <a:t>Manual Lymphatic Drainage</a:t>
            </a:r>
          </a:p>
          <a:p>
            <a:pPr lvl="1"/>
            <a:r>
              <a:rPr lang="en-US" dirty="0" smtClean="0"/>
              <a:t>Used with discretion – ensuring that addition of MLD produces measureable changes</a:t>
            </a:r>
          </a:p>
          <a:p>
            <a:r>
              <a:rPr lang="en-US" dirty="0" smtClean="0"/>
              <a:t>Exercise</a:t>
            </a:r>
          </a:p>
          <a:p>
            <a:pPr lvl="1"/>
            <a:r>
              <a:rPr lang="en-US" dirty="0" smtClean="0"/>
              <a:t>Aerobic and upper body resisted exercise</a:t>
            </a:r>
          </a:p>
          <a:p>
            <a:r>
              <a:rPr lang="en-US" dirty="0" smtClean="0"/>
              <a:t>Treat limitations in upper extremity ROM and strength</a:t>
            </a:r>
          </a:p>
          <a:p>
            <a:r>
              <a:rPr lang="en-US" dirty="0" smtClean="0"/>
              <a:t>Long-term</a:t>
            </a:r>
          </a:p>
          <a:p>
            <a:pPr lvl="1"/>
            <a:r>
              <a:rPr lang="en-US" dirty="0" smtClean="0"/>
              <a:t>Sleeve, as needed per return of symptoms or swelling</a:t>
            </a:r>
          </a:p>
          <a:p>
            <a:pPr lvl="1"/>
            <a:r>
              <a:rPr lang="en-US" dirty="0" smtClean="0"/>
              <a:t>Surveillance</a:t>
            </a:r>
          </a:p>
          <a:p>
            <a:pPr lvl="1"/>
            <a:endParaRPr lang="en-US" dirty="0" smtClean="0"/>
          </a:p>
          <a:p>
            <a:pPr lvl="1">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Lymphedema Treatment: Moderate Lymphedema (Stage II)</a:t>
            </a:r>
            <a:endParaRPr lang="en-US" dirty="0"/>
          </a:p>
        </p:txBody>
      </p:sp>
      <p:sp>
        <p:nvSpPr>
          <p:cNvPr id="3" name="Content Placeholder 2"/>
          <p:cNvSpPr>
            <a:spLocks noGrp="1"/>
          </p:cNvSpPr>
          <p:nvPr>
            <p:ph idx="1"/>
          </p:nvPr>
        </p:nvSpPr>
        <p:spPr>
          <a:xfrm>
            <a:off x="457200" y="1935479"/>
            <a:ext cx="8229600" cy="4642741"/>
          </a:xfrm>
        </p:spPr>
        <p:txBody>
          <a:bodyPr>
            <a:normAutofit/>
          </a:bodyPr>
          <a:lstStyle/>
          <a:p>
            <a:r>
              <a:rPr lang="en-US" dirty="0" smtClean="0"/>
              <a:t>Compression</a:t>
            </a:r>
          </a:p>
          <a:p>
            <a:pPr lvl="1"/>
            <a:r>
              <a:rPr lang="en-US" dirty="0" smtClean="0"/>
              <a:t>Course of bandaging, 23 hrs/day, for 2-4 weeks until volumes reduced/plateau</a:t>
            </a:r>
          </a:p>
          <a:p>
            <a:r>
              <a:rPr lang="en-US" dirty="0" smtClean="0"/>
              <a:t>MLD: used with discretion, ensuring that it produces a measureable change</a:t>
            </a:r>
          </a:p>
          <a:p>
            <a:r>
              <a:rPr lang="en-US" dirty="0" smtClean="0"/>
              <a:t>Exercise: Aerobic and upper body resistance</a:t>
            </a:r>
          </a:p>
          <a:p>
            <a:r>
              <a:rPr lang="en-US" dirty="0" smtClean="0"/>
              <a:t>Treat limitation in upper extremity ROM or strength</a:t>
            </a:r>
          </a:p>
          <a:p>
            <a:r>
              <a:rPr lang="en-US" dirty="0" smtClean="0"/>
              <a:t>Long-term management: To maintain LE at goal volume</a:t>
            </a:r>
          </a:p>
          <a:p>
            <a:pPr lvl="1"/>
            <a:r>
              <a:rPr lang="en-US" dirty="0" smtClean="0"/>
              <a:t>Compression – sleeve and/or bandaging or night garments, as needed.  </a:t>
            </a:r>
          </a:p>
          <a:p>
            <a:pPr lvl="1"/>
            <a:r>
              <a:rPr lang="en-US" dirty="0" smtClean="0"/>
              <a:t>Sleeve as determined with PT for athletics or travel. </a:t>
            </a:r>
          </a:p>
          <a:p>
            <a:pPr lvl="1"/>
            <a:r>
              <a:rPr lang="en-US" dirty="0" smtClean="0"/>
              <a:t>Surveillance and adjustment of plan as needed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Lymphedema Treatment: Severe Lymphedema (Stage III)</a:t>
            </a:r>
            <a:endParaRPr lang="en-US" dirty="0"/>
          </a:p>
        </p:txBody>
      </p:sp>
      <p:sp>
        <p:nvSpPr>
          <p:cNvPr id="3" name="Content Placeholder 2"/>
          <p:cNvSpPr>
            <a:spLocks noGrp="1"/>
          </p:cNvSpPr>
          <p:nvPr>
            <p:ph idx="1"/>
          </p:nvPr>
        </p:nvSpPr>
        <p:spPr/>
        <p:txBody>
          <a:bodyPr>
            <a:normAutofit/>
          </a:bodyPr>
          <a:lstStyle/>
          <a:p>
            <a:r>
              <a:rPr lang="en-US" dirty="0" smtClean="0"/>
              <a:t>Compression</a:t>
            </a:r>
          </a:p>
          <a:p>
            <a:pPr lvl="1"/>
            <a:r>
              <a:rPr lang="en-US" dirty="0" smtClean="0"/>
              <a:t>Course of bandaging, 23 hrs/day, for 2-4 weeks until volumes reduced/plateau</a:t>
            </a:r>
          </a:p>
          <a:p>
            <a:r>
              <a:rPr lang="en-US" dirty="0" smtClean="0"/>
              <a:t>MLD: not indicated</a:t>
            </a:r>
          </a:p>
          <a:p>
            <a:r>
              <a:rPr lang="en-US" dirty="0" smtClean="0"/>
              <a:t>Soft Tissue Techniques: address fibrosis and adhesions</a:t>
            </a:r>
          </a:p>
          <a:p>
            <a:r>
              <a:rPr lang="en-US" dirty="0" smtClean="0"/>
              <a:t>Exercise: Aerobic and upper body resistance</a:t>
            </a:r>
          </a:p>
          <a:p>
            <a:r>
              <a:rPr lang="en-US" dirty="0" smtClean="0"/>
              <a:t>Treat limitation in upper extremity ROM or strength</a:t>
            </a:r>
          </a:p>
          <a:p>
            <a:r>
              <a:rPr lang="en-US" dirty="0" smtClean="0"/>
              <a:t>Trial of Pump if indicated by lack of progress with the above</a:t>
            </a:r>
          </a:p>
          <a:p>
            <a:r>
              <a:rPr lang="en-US" dirty="0" smtClean="0"/>
              <a:t>Long-term management: To maintain LE at goal volume</a:t>
            </a:r>
          </a:p>
          <a:p>
            <a:pPr lvl="1"/>
            <a:r>
              <a:rPr lang="en-US" dirty="0" smtClean="0"/>
              <a:t>Compression – sleeve and/or bandaging or night garments, as needed.  </a:t>
            </a:r>
          </a:p>
          <a:p>
            <a:pPr lvl="1"/>
            <a:r>
              <a:rPr lang="en-US" dirty="0" smtClean="0"/>
              <a:t>Local treatment with compression for areas of fibrosis. </a:t>
            </a:r>
          </a:p>
          <a:p>
            <a:pPr lvl="1"/>
            <a:r>
              <a:rPr lang="en-US" dirty="0" smtClean="0"/>
              <a:t>Surveillance and adjustment of plan as needed</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39" y="1072577"/>
            <a:ext cx="8229600" cy="1143000"/>
          </a:xfrm>
        </p:spPr>
        <p:txBody>
          <a:bodyPr>
            <a:normAutofit/>
          </a:bodyPr>
          <a:lstStyle/>
          <a:p>
            <a:pPr algn="ctr"/>
            <a:r>
              <a:rPr lang="en-US" dirty="0" smtClean="0"/>
              <a:t/>
            </a:r>
            <a:br>
              <a:rPr lang="en-US" dirty="0" smtClean="0"/>
            </a:br>
            <a:r>
              <a:rPr lang="en-US" sz="2400" dirty="0">
                <a:solidFill>
                  <a:schemeClr val="tx1"/>
                </a:solidFill>
              </a:rPr>
              <a:t>Model Summary</a:t>
            </a:r>
            <a:endParaRPr lang="en-US" dirty="0">
              <a:solidFill>
                <a:schemeClr val="tx1"/>
              </a:solidFill>
            </a:endParaRPr>
          </a:p>
        </p:txBody>
      </p:sp>
      <p:sp>
        <p:nvSpPr>
          <p:cNvPr id="3" name="Content Placeholder 2"/>
          <p:cNvSpPr>
            <a:spLocks noGrp="1"/>
          </p:cNvSpPr>
          <p:nvPr>
            <p:ph idx="1"/>
          </p:nvPr>
        </p:nvSpPr>
        <p:spPr>
          <a:xfrm>
            <a:off x="197892" y="2400301"/>
            <a:ext cx="8741392" cy="4232511"/>
          </a:xfrm>
        </p:spPr>
        <p:txBody>
          <a:bodyPr/>
          <a:lstStyle/>
          <a:p>
            <a:r>
              <a:rPr lang="en-US" altLang="en-US" sz="2000" dirty="0" smtClean="0"/>
              <a:t>individualized </a:t>
            </a:r>
            <a:r>
              <a:rPr lang="en-US" altLang="en-US" sz="2000" dirty="0"/>
              <a:t>education related to lymphedema risk and </a:t>
            </a:r>
            <a:r>
              <a:rPr lang="en-US" altLang="en-US" sz="2000" dirty="0" smtClean="0"/>
              <a:t>risk reduction</a:t>
            </a:r>
          </a:p>
          <a:p>
            <a:r>
              <a:rPr lang="en-US" altLang="en-US" sz="2000" dirty="0" smtClean="0"/>
              <a:t>assessment </a:t>
            </a:r>
            <a:r>
              <a:rPr lang="en-US" altLang="en-US" sz="2000" dirty="0"/>
              <a:t>of baseline volume measures and ongoing surveillance to facilitate early lymphedema </a:t>
            </a:r>
            <a:r>
              <a:rPr lang="en-US" altLang="en-US" sz="2000" dirty="0" smtClean="0"/>
              <a:t>detection</a:t>
            </a:r>
          </a:p>
          <a:p>
            <a:r>
              <a:rPr lang="en-US" altLang="en-US" sz="2000" dirty="0" smtClean="0"/>
              <a:t>aerobic </a:t>
            </a:r>
            <a:r>
              <a:rPr lang="en-US" altLang="en-US" sz="2000" dirty="0"/>
              <a:t>and upper extremity range of motion and progressive resistance exercise for all women at risk for and with </a:t>
            </a:r>
            <a:r>
              <a:rPr lang="en-US" altLang="en-US" sz="2000" dirty="0" smtClean="0"/>
              <a:t>lymphedema</a:t>
            </a:r>
          </a:p>
          <a:p>
            <a:r>
              <a:rPr lang="en-US" altLang="en-US" sz="2000" dirty="0" smtClean="0"/>
              <a:t>lymphedema </a:t>
            </a:r>
            <a:r>
              <a:rPr lang="en-US" altLang="en-US" sz="2000" dirty="0"/>
              <a:t>management plan that is based on severity and stage of lymphedema, measures of impairment and functional outcome </a:t>
            </a:r>
            <a:endParaRPr lang="en-US" altLang="en-US" sz="2000" dirty="0" smtClean="0"/>
          </a:p>
          <a:p>
            <a:r>
              <a:rPr lang="en-US" altLang="en-US" sz="2000" dirty="0" smtClean="0"/>
              <a:t>development </a:t>
            </a:r>
            <a:r>
              <a:rPr lang="en-US" altLang="en-US" sz="2000" dirty="0"/>
              <a:t>of a long-term management plan that meets women’s quality of life </a:t>
            </a:r>
            <a:r>
              <a:rPr lang="en-US" altLang="en-US" sz="2000" dirty="0" smtClean="0"/>
              <a:t>needs</a:t>
            </a:r>
            <a:endParaRPr lang="en-US" altLang="en-US" sz="2000" dirty="0"/>
          </a:p>
          <a:p>
            <a:endParaRPr lang="en-US" dirty="0"/>
          </a:p>
        </p:txBody>
      </p:sp>
      <p:pic>
        <p:nvPicPr>
          <p:cNvPr id="4" name="Picture 8" descr="C:\Users\CFurbish\Desktop\TP Logo July 2013 jpeg.jpg"/>
          <p:cNvPicPr>
            <a:picLocks noChangeAspect="1" noChangeArrowheads="1"/>
          </p:cNvPicPr>
          <p:nvPr/>
        </p:nvPicPr>
        <p:blipFill>
          <a:blip r:embed="rId2" cstate="print"/>
          <a:srcRect/>
          <a:stretch>
            <a:fillRect/>
          </a:stretch>
        </p:blipFill>
        <p:spPr bwMode="auto">
          <a:xfrm>
            <a:off x="476439" y="1495426"/>
            <a:ext cx="2797969" cy="904875"/>
          </a:xfrm>
          <a:prstGeom prst="rect">
            <a:avLst/>
          </a:prstGeom>
          <a:noFill/>
          <a:ln w="9525">
            <a:noFill/>
            <a:miter lim="800000"/>
            <a:headEnd/>
            <a:tailEnd/>
          </a:ln>
        </p:spPr>
      </p:pic>
    </p:spTree>
    <p:extLst>
      <p:ext uri="{BB962C8B-B14F-4D97-AF65-F5344CB8AC3E}">
        <p14:creationId xmlns:p14="http://schemas.microsoft.com/office/powerpoint/2010/main" xmlns="" val="2636746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1027"/>
          <p:cNvSpPr txBox="1">
            <a:spLocks noChangeArrowheads="1"/>
          </p:cNvSpPr>
          <p:nvPr/>
        </p:nvSpPr>
        <p:spPr bwMode="auto">
          <a:xfrm>
            <a:off x="1828800" y="1028700"/>
            <a:ext cx="588645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9C007F"/>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C007F"/>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8007F"/>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50000"/>
              </a:spcBef>
              <a:buClrTx/>
              <a:buSzTx/>
              <a:buFontTx/>
              <a:buNone/>
            </a:pPr>
            <a:endParaRPr lang="en-US" altLang="en-US" sz="4050" b="1" dirty="0">
              <a:latin typeface="Times New Roman" panose="02020603050405020304" pitchFamily="18" charset="0"/>
            </a:endParaRPr>
          </a:p>
        </p:txBody>
      </p:sp>
      <p:sp>
        <p:nvSpPr>
          <p:cNvPr id="700421" name="Rectangle 1029"/>
          <p:cNvSpPr>
            <a:spLocks noChangeArrowheads="1"/>
          </p:cNvSpPr>
          <p:nvPr/>
        </p:nvSpPr>
        <p:spPr bwMode="auto">
          <a:xfrm>
            <a:off x="1828800" y="1943100"/>
            <a:ext cx="5715000" cy="1771650"/>
          </a:xfrm>
          <a:prstGeom prst="rect">
            <a:avLst/>
          </a:prstGeom>
          <a:noFill/>
          <a:ln w="9525">
            <a:noFill/>
            <a:miter lim="800000"/>
            <a:headEnd/>
            <a:tailEnd/>
          </a:ln>
          <a:effectLst/>
        </p:spPr>
        <p:txBody>
          <a:bodyPr anchor="ctr"/>
          <a:lstStyle/>
          <a:p>
            <a:pPr algn="ctr" eaLnBrk="1" hangingPunct="1">
              <a:defRPr/>
            </a:pPr>
            <a:endParaRPr lang="en-US" sz="2100" b="1" i="1" dirty="0">
              <a:solidFill>
                <a:srgbClr val="FF99CC"/>
              </a:solidFill>
              <a:effectLst>
                <a:outerShdw blurRad="38100" dist="38100" dir="2700000" algn="tl">
                  <a:srgbClr val="000000"/>
                </a:outerShdw>
              </a:effectLst>
              <a:cs typeface="Times New Roman" pitchFamily="18" charset="0"/>
            </a:endParaRPr>
          </a:p>
        </p:txBody>
      </p:sp>
      <p:pic>
        <p:nvPicPr>
          <p:cNvPr id="153603" name="Picture 3" descr="C:\Documents and Settings\Jill Binkley\Local Settings\Temporary Internet Files\Content.IE5\ZTIS4DNQ\MPj04073910000[1].jpg"/>
          <p:cNvPicPr>
            <a:picLocks noChangeAspect="1" noChangeArrowheads="1"/>
          </p:cNvPicPr>
          <p:nvPr/>
        </p:nvPicPr>
        <p:blipFill>
          <a:blip r:embed="rId3" cstate="print"/>
          <a:srcRect/>
          <a:stretch>
            <a:fillRect/>
          </a:stretch>
        </p:blipFill>
        <p:spPr bwMode="auto">
          <a:xfrm rot="1592432">
            <a:off x="5540949" y="1299644"/>
            <a:ext cx="2349382" cy="1565643"/>
          </a:xfrm>
          <a:prstGeom prst="ellipse">
            <a:avLst/>
          </a:prstGeom>
          <a:ln>
            <a:noFill/>
          </a:ln>
          <a:effectLst>
            <a:softEdge rad="112500"/>
          </a:effectLst>
        </p:spPr>
      </p:pic>
      <p:pic>
        <p:nvPicPr>
          <p:cNvPr id="153611" name="Picture 11" descr="C:\Documents and Settings\Jill Binkley\Local Settings\Temporary Internet Files\Content.IE5\65AD1GFO\MPj04464790000[1].jpg"/>
          <p:cNvPicPr>
            <a:picLocks noChangeAspect="1" noChangeArrowheads="1"/>
          </p:cNvPicPr>
          <p:nvPr/>
        </p:nvPicPr>
        <p:blipFill>
          <a:blip r:embed="rId4" cstate="print"/>
          <a:srcRect/>
          <a:stretch>
            <a:fillRect/>
          </a:stretch>
        </p:blipFill>
        <p:spPr bwMode="auto">
          <a:xfrm rot="20960730">
            <a:off x="3489320" y="1031870"/>
            <a:ext cx="2083200" cy="2083200"/>
          </a:xfrm>
          <a:prstGeom prst="ellipse">
            <a:avLst/>
          </a:prstGeom>
          <a:ln>
            <a:noFill/>
          </a:ln>
          <a:effectLst>
            <a:softEdge rad="112500"/>
          </a:effectLst>
        </p:spPr>
      </p:pic>
      <p:pic>
        <p:nvPicPr>
          <p:cNvPr id="153612" name="Picture 12" descr="C:\Documents and Settings\Jill Binkley\Local Settings\Temporary Internet Files\Content.IE5\2TJFEC56\MPj04441640000[1].jpg"/>
          <p:cNvPicPr>
            <a:picLocks noChangeAspect="1" noChangeArrowheads="1"/>
          </p:cNvPicPr>
          <p:nvPr/>
        </p:nvPicPr>
        <p:blipFill>
          <a:blip r:embed="rId5" cstate="print"/>
          <a:srcRect/>
          <a:stretch>
            <a:fillRect/>
          </a:stretch>
        </p:blipFill>
        <p:spPr bwMode="auto">
          <a:xfrm rot="1037676">
            <a:off x="5776243" y="3733327"/>
            <a:ext cx="1506563" cy="2257183"/>
          </a:xfrm>
          <a:prstGeom prst="ellipse">
            <a:avLst/>
          </a:prstGeom>
          <a:ln>
            <a:noFill/>
          </a:ln>
          <a:effectLst>
            <a:softEdge rad="112500"/>
          </a:effectLst>
        </p:spPr>
      </p:pic>
      <p:pic>
        <p:nvPicPr>
          <p:cNvPr id="153613" name="Picture 13" descr="C:\Documents and Settings\Jill Binkley\Local Settings\Temporary Internet Files\Content.IE5\ZTIS4DNQ\MPj04443850000[1].jpg"/>
          <p:cNvPicPr>
            <a:picLocks noChangeAspect="1" noChangeArrowheads="1"/>
          </p:cNvPicPr>
          <p:nvPr/>
        </p:nvPicPr>
        <p:blipFill>
          <a:blip r:embed="rId6" cstate="print"/>
          <a:srcRect/>
          <a:stretch>
            <a:fillRect/>
          </a:stretch>
        </p:blipFill>
        <p:spPr bwMode="auto">
          <a:xfrm rot="20229200">
            <a:off x="1152261" y="4095886"/>
            <a:ext cx="2637676" cy="1755344"/>
          </a:xfrm>
          <a:prstGeom prst="ellipse">
            <a:avLst/>
          </a:prstGeom>
          <a:ln>
            <a:noFill/>
          </a:ln>
          <a:effectLst>
            <a:softEdge rad="112500"/>
          </a:effectLst>
        </p:spPr>
      </p:pic>
      <p:pic>
        <p:nvPicPr>
          <p:cNvPr id="153617" name="Picture 17" descr="C:\Documents and Settings\Jill Binkley\Local Settings\Temporary Internet Files\Content.IE5\ZO89BUVW\MPj04066720000[1].jpg"/>
          <p:cNvPicPr>
            <a:picLocks noChangeAspect="1" noChangeArrowheads="1"/>
          </p:cNvPicPr>
          <p:nvPr/>
        </p:nvPicPr>
        <p:blipFill>
          <a:blip r:embed="rId7" cstate="print"/>
          <a:srcRect/>
          <a:stretch>
            <a:fillRect/>
          </a:stretch>
        </p:blipFill>
        <p:spPr bwMode="auto">
          <a:xfrm>
            <a:off x="3714750" y="3125141"/>
            <a:ext cx="1828800" cy="2875610"/>
          </a:xfrm>
          <a:prstGeom prst="ellipse">
            <a:avLst/>
          </a:prstGeom>
          <a:ln>
            <a:noFill/>
          </a:ln>
          <a:effectLst>
            <a:softEdge rad="112500"/>
          </a:effectLst>
        </p:spPr>
      </p:pic>
      <p:sp>
        <p:nvSpPr>
          <p:cNvPr id="88073" name="TextBox 21"/>
          <p:cNvSpPr txBox="1">
            <a:spLocks noChangeArrowheads="1"/>
          </p:cNvSpPr>
          <p:nvPr/>
        </p:nvSpPr>
        <p:spPr bwMode="auto">
          <a:xfrm>
            <a:off x="1257300" y="3086101"/>
            <a:ext cx="6743700" cy="830997"/>
          </a:xfrm>
          <a:prstGeom prst="rect">
            <a:avLst/>
          </a:prstGeom>
          <a:noFill/>
          <a:ln w="9525">
            <a:noFill/>
            <a:miter lim="800000"/>
            <a:headEnd/>
            <a:tailEnd/>
          </a:ln>
        </p:spPr>
        <p:txBody>
          <a:bodyPr>
            <a:spAutoFit/>
          </a:bodyPr>
          <a:lstStyle/>
          <a:p>
            <a:pPr algn="ctr" eaLnBrk="1" hangingPunct="1">
              <a:defRPr/>
            </a:pPr>
            <a:r>
              <a:rPr lang="en-US" sz="2400" dirty="0">
                <a:solidFill>
                  <a:schemeClr val="accent2">
                    <a:lumMod val="60000"/>
                    <a:lumOff val="40000"/>
                  </a:schemeClr>
                </a:solidFill>
                <a:cs typeface="Arial" charset="0"/>
              </a:rPr>
              <a:t>Wome</a:t>
            </a:r>
            <a:r>
              <a:rPr lang="en-US" sz="2400" dirty="0">
                <a:solidFill>
                  <a:srgbClr val="FF2DA0"/>
                </a:solidFill>
                <a:cs typeface="Arial" charset="0"/>
              </a:rPr>
              <a:t>n who are at risk for lymphedema or have lymphedema can have excellent quality of life!</a:t>
            </a:r>
          </a:p>
        </p:txBody>
      </p:sp>
      <p:pic>
        <p:nvPicPr>
          <p:cNvPr id="153618" name="Picture 18" descr="C:\Documents and Settings\Jill Binkley\Local Settings\Temporary Internet Files\Content.IE5\ZO89BUVW\MPj04464400000[1].jpg"/>
          <p:cNvPicPr>
            <a:picLocks noChangeAspect="1" noChangeArrowheads="1"/>
          </p:cNvPicPr>
          <p:nvPr/>
        </p:nvPicPr>
        <p:blipFill>
          <a:blip r:embed="rId8" cstate="print"/>
          <a:srcRect/>
          <a:stretch>
            <a:fillRect/>
          </a:stretch>
        </p:blipFill>
        <p:spPr bwMode="auto">
          <a:xfrm rot="19850388">
            <a:off x="1167073" y="1528114"/>
            <a:ext cx="2422573" cy="1432682"/>
          </a:xfrm>
          <a:prstGeom prst="ellipse">
            <a:avLst/>
          </a:prstGeom>
          <a:ln>
            <a:noFill/>
          </a:ln>
          <a:effectLst>
            <a:softEdge rad="112500"/>
          </a:effectLst>
        </p:spPr>
      </p:pic>
    </p:spTree>
    <p:extLst>
      <p:ext uri="{BB962C8B-B14F-4D97-AF65-F5344CB8AC3E}">
        <p14:creationId xmlns:p14="http://schemas.microsoft.com/office/powerpoint/2010/main" xmlns="" val="3144723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4.bp.blogspot.com/-dgnaX1P6uPU/Up_pCX5NaYI/AAAAAAAAGOk/prQOVJHLyKw/s1600/Question-Mark-pink1.jpg"/>
          <p:cNvPicPr>
            <a:picLocks noChangeAspect="1" noChangeArrowheads="1"/>
          </p:cNvPicPr>
          <p:nvPr/>
        </p:nvPicPr>
        <p:blipFill>
          <a:blip r:embed="rId2" cstate="print"/>
          <a:srcRect/>
          <a:stretch>
            <a:fillRect/>
          </a:stretch>
        </p:blipFill>
        <p:spPr bwMode="auto">
          <a:xfrm>
            <a:off x="1577746" y="2029450"/>
            <a:ext cx="5806251" cy="2651522"/>
          </a:xfrm>
          <a:prstGeom prst="rect">
            <a:avLst/>
          </a:prstGeom>
          <a:noFill/>
        </p:spPr>
      </p:pic>
      <p:pic>
        <p:nvPicPr>
          <p:cNvPr id="3" name="Picture 8" descr="C:\Users\CFurbish\Desktop\TP Logo July 2013 jpeg.jpg"/>
          <p:cNvPicPr>
            <a:picLocks noChangeAspect="1" noChangeArrowheads="1"/>
          </p:cNvPicPr>
          <p:nvPr/>
        </p:nvPicPr>
        <p:blipFill>
          <a:blip r:embed="rId3" cstate="print"/>
          <a:srcRect/>
          <a:stretch>
            <a:fillRect/>
          </a:stretch>
        </p:blipFill>
        <p:spPr bwMode="auto">
          <a:xfrm>
            <a:off x="6098193" y="5095875"/>
            <a:ext cx="2797969" cy="9048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476876" y="801228"/>
            <a:ext cx="6172200" cy="671513"/>
          </a:xfrm>
        </p:spPr>
        <p:txBody>
          <a:bodyPr>
            <a:normAutofit/>
          </a:bodyPr>
          <a:lstStyle/>
          <a:p>
            <a:r>
              <a:rPr lang="en-US" altLang="en-US" sz="3200" dirty="0"/>
              <a:t>Summed Truncated Cone Volume</a:t>
            </a:r>
          </a:p>
        </p:txBody>
      </p:sp>
      <p:sp>
        <p:nvSpPr>
          <p:cNvPr id="100355" name="Content Placeholder 2"/>
          <p:cNvSpPr>
            <a:spLocks noGrp="1"/>
          </p:cNvSpPr>
          <p:nvPr>
            <p:ph idx="1"/>
          </p:nvPr>
        </p:nvSpPr>
        <p:spPr>
          <a:xfrm>
            <a:off x="1476876" y="1925053"/>
            <a:ext cx="6172200" cy="3600450"/>
          </a:xfrm>
        </p:spPr>
        <p:txBody>
          <a:bodyPr>
            <a:normAutofit lnSpcReduction="10000"/>
          </a:bodyPr>
          <a:lstStyle/>
          <a:p>
            <a:r>
              <a:rPr lang="en-US" altLang="en-US" sz="2000" dirty="0" smtClean="0"/>
              <a:t>An indirect method used to calculate limb volume.</a:t>
            </a:r>
          </a:p>
          <a:p>
            <a:r>
              <a:rPr lang="en-US" altLang="en-US" sz="2000" dirty="0" smtClean="0"/>
              <a:t>The limb is visualized as a cone.</a:t>
            </a:r>
          </a:p>
          <a:p>
            <a:r>
              <a:rPr lang="en-US" altLang="en-US" sz="2000" dirty="0" smtClean="0"/>
              <a:t>The circumference of the extremity at a segment together with the length are used to calculate the volume of the segment. A series of segments is then summed for the final volume</a:t>
            </a:r>
          </a:p>
          <a:p>
            <a:r>
              <a:rPr lang="en-US" altLang="en-US" sz="2000" dirty="0" smtClean="0"/>
              <a:t>V= 1/12 x h (Ct + Cb = c2)</a:t>
            </a:r>
          </a:p>
          <a:p>
            <a:pPr lvl="1"/>
            <a:r>
              <a:rPr lang="en-US" altLang="en-US" dirty="0"/>
              <a:t>V= volume</a:t>
            </a:r>
          </a:p>
          <a:p>
            <a:pPr lvl="1"/>
            <a:r>
              <a:rPr lang="en-US" altLang="en-US" dirty="0"/>
              <a:t>h= height </a:t>
            </a:r>
          </a:p>
          <a:p>
            <a:pPr lvl="1"/>
            <a:r>
              <a:rPr lang="en-US" altLang="en-US" dirty="0"/>
              <a:t>Ct = proximal circumference</a:t>
            </a:r>
          </a:p>
          <a:p>
            <a:pPr lvl="1"/>
            <a:r>
              <a:rPr lang="en-US" altLang="en-US" dirty="0"/>
              <a:t>Cb= distal circumference</a:t>
            </a:r>
          </a:p>
          <a:p>
            <a:pPr lvl="1">
              <a:buNone/>
            </a:pPr>
            <a:endParaRPr lang="en-US" altLang="en-US" dirty="0" smtClean="0"/>
          </a:p>
        </p:txBody>
      </p:sp>
      <p:pic>
        <p:nvPicPr>
          <p:cNvPr id="4" name="Picture 3" descr="FIGURE42"/>
          <p:cNvPicPr>
            <a:picLocks noChangeAspect="1" noChangeArrowheads="1"/>
          </p:cNvPicPr>
          <p:nvPr/>
        </p:nvPicPr>
        <p:blipFill>
          <a:blip r:embed="rId3" cstate="print"/>
          <a:srcRect t="-1958"/>
          <a:stretch>
            <a:fillRect/>
          </a:stretch>
        </p:blipFill>
        <p:spPr>
          <a:xfrm>
            <a:off x="5392236" y="3725278"/>
            <a:ext cx="2721040" cy="2499560"/>
          </a:xfrm>
          <a:prstGeom prst="rect">
            <a:avLst/>
          </a:prstGeom>
          <a:noFill/>
        </p:spPr>
      </p:pic>
    </p:spTree>
    <p:extLst>
      <p:ext uri="{BB962C8B-B14F-4D97-AF65-F5344CB8AC3E}">
        <p14:creationId xmlns:p14="http://schemas.microsoft.com/office/powerpoint/2010/main" xmlns="" val="612339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Optoelectric Perometer</a:t>
            </a:r>
            <a:endParaRPr lang="en-US" dirty="0"/>
          </a:p>
        </p:txBody>
      </p:sp>
      <p:pic>
        <p:nvPicPr>
          <p:cNvPr id="1026" name="Picture 2" descr="http://media.eurekalert.org/multimedia_prod/pub/web/73889_w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0323" y="2325516"/>
            <a:ext cx="5339405" cy="305681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1036320"/>
            <a:ext cx="7970520" cy="1143000"/>
          </a:xfrm>
        </p:spPr>
        <p:txBody>
          <a:bodyPr>
            <a:normAutofit/>
          </a:bodyPr>
          <a:lstStyle/>
          <a:p>
            <a:r>
              <a:rPr lang="en-US" altLang="en-US" sz="3200" dirty="0"/>
              <a:t>No universally accepted diagnostic tool to determine presence of lymphedema</a:t>
            </a:r>
            <a:endParaRPr lang="en-US" sz="3200" dirty="0"/>
          </a:p>
        </p:txBody>
      </p:sp>
      <p:sp>
        <p:nvSpPr>
          <p:cNvPr id="4" name="Content Placeholder 3"/>
          <p:cNvSpPr>
            <a:spLocks noGrp="1"/>
          </p:cNvSpPr>
          <p:nvPr>
            <p:ph idx="1"/>
          </p:nvPr>
        </p:nvSpPr>
        <p:spPr>
          <a:xfrm>
            <a:off x="457200" y="2499360"/>
            <a:ext cx="8229600" cy="4389120"/>
          </a:xfrm>
        </p:spPr>
        <p:txBody>
          <a:bodyPr/>
          <a:lstStyle/>
          <a:p>
            <a:pPr lvl="1"/>
            <a:r>
              <a:rPr lang="en-US" altLang="en-US" sz="2400" dirty="0"/>
              <a:t>All methods valid and reliable to quantify and monitor LE</a:t>
            </a:r>
          </a:p>
          <a:p>
            <a:pPr lvl="1"/>
            <a:r>
              <a:rPr lang="en-US" altLang="en-US" sz="2400" dirty="0"/>
              <a:t>Significant variability between devices/measures to allow comparisons</a:t>
            </a:r>
          </a:p>
          <a:p>
            <a:pPr lvl="1"/>
            <a:r>
              <a:rPr lang="en-US" altLang="en-US" sz="2400" dirty="0" err="1"/>
              <a:t>Volumetry</a:t>
            </a:r>
            <a:r>
              <a:rPr lang="en-US" altLang="en-US" sz="2400" dirty="0"/>
              <a:t> and circumferential measures are reliable and highly correlated, but not interchangeable</a:t>
            </a:r>
          </a:p>
          <a:p>
            <a:endParaRPr lang="en-US" dirty="0"/>
          </a:p>
        </p:txBody>
      </p:sp>
    </p:spTree>
    <p:extLst>
      <p:ext uri="{BB962C8B-B14F-4D97-AF65-F5344CB8AC3E}">
        <p14:creationId xmlns:p14="http://schemas.microsoft.com/office/powerpoint/2010/main" xmlns="" val="61895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rmAutofit/>
          </a:bodyPr>
          <a:lstStyle/>
          <a:p>
            <a:r>
              <a:rPr lang="en-US" altLang="en-US" sz="4000" dirty="0" smtClean="0"/>
              <a:t>No universal definition of lymphedema</a:t>
            </a:r>
          </a:p>
        </p:txBody>
      </p:sp>
      <p:sp>
        <p:nvSpPr>
          <p:cNvPr id="101379" name="Content Placeholder 2"/>
          <p:cNvSpPr>
            <a:spLocks noGrp="1"/>
          </p:cNvSpPr>
          <p:nvPr>
            <p:ph idx="1"/>
          </p:nvPr>
        </p:nvSpPr>
        <p:spPr/>
        <p:txBody>
          <a:bodyPr/>
          <a:lstStyle/>
          <a:p>
            <a:r>
              <a:rPr lang="en-US" altLang="en-US" sz="2400" dirty="0" smtClean="0"/>
              <a:t>10%  or greater change in limb volume</a:t>
            </a:r>
          </a:p>
          <a:p>
            <a:r>
              <a:rPr lang="en-US" altLang="en-US" sz="2400" dirty="0" smtClean="0"/>
              <a:t>Greater than 1 cm to 2 cm change from baseline</a:t>
            </a:r>
          </a:p>
          <a:p>
            <a:r>
              <a:rPr lang="en-US" altLang="en-US" sz="2400" dirty="0" smtClean="0"/>
              <a:t>Greater than 2 cm change from unaffected limb</a:t>
            </a:r>
          </a:p>
          <a:p>
            <a:r>
              <a:rPr lang="en-US" altLang="en-US" sz="2400" dirty="0" smtClean="0"/>
              <a:t>2 cm increase in 2 consecutive anatomic sites</a:t>
            </a:r>
          </a:p>
          <a:p>
            <a:r>
              <a:rPr lang="en-US" altLang="en-US" sz="2400" dirty="0" smtClean="0"/>
              <a:t>Greater than 200 mL of volume increase</a:t>
            </a:r>
          </a:p>
          <a:p>
            <a:r>
              <a:rPr lang="en-US" altLang="en-US" sz="2400" dirty="0" smtClean="0"/>
              <a:t>ACOSOG : 2cm or greater increase over the baseline or greater than 10% increase in circumference of the ipsilateral arm at 10 cm proximal and distal to the lateral epicondyles.</a:t>
            </a:r>
          </a:p>
          <a:p>
            <a:r>
              <a:rPr lang="en-US" altLang="en-US" sz="2400" dirty="0" smtClean="0"/>
              <a:t>Subjective reports of heaviness, pain</a:t>
            </a:r>
          </a:p>
          <a:p>
            <a:endParaRPr lang="en-US" altLang="en-US" dirty="0" smtClean="0"/>
          </a:p>
        </p:txBody>
      </p:sp>
    </p:spTree>
    <p:extLst>
      <p:ext uri="{BB962C8B-B14F-4D97-AF65-F5344CB8AC3E}">
        <p14:creationId xmlns:p14="http://schemas.microsoft.com/office/powerpoint/2010/main" xmlns="" val="19572073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2286000"/>
            <a:ext cx="6172200" cy="3292079"/>
          </a:xfrm>
        </p:spPr>
        <p:txBody>
          <a:bodyPr>
            <a:normAutofit fontScale="92500" lnSpcReduction="10000"/>
          </a:bodyPr>
          <a:lstStyle/>
          <a:p>
            <a:pPr>
              <a:defRPr/>
            </a:pPr>
            <a:r>
              <a:rPr lang="en-US" sz="2600" dirty="0" smtClean="0"/>
              <a:t>Most women report that they did not receive any counseling or written information from their physicians on signs and symptoms or presence of lymphedema </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marL="204788" lvl="1" indent="-204788">
              <a:buClr>
                <a:srgbClr val="9C007F"/>
              </a:buClr>
              <a:buSzPct val="95000"/>
              <a:defRPr/>
            </a:pPr>
            <a:r>
              <a:rPr lang="en-US" sz="1500" b="1" dirty="0">
                <a:solidFill>
                  <a:schemeClr val="accent1">
                    <a:lumMod val="75000"/>
                  </a:schemeClr>
                </a:solidFill>
              </a:rPr>
              <a:t>Paskett, ED Stark N The Breast Journal</a:t>
            </a:r>
            <a:r>
              <a:rPr lang="en-US" sz="1500" dirty="0">
                <a:solidFill>
                  <a:schemeClr val="accent1">
                    <a:lumMod val="75000"/>
                  </a:schemeClr>
                </a:solidFill>
              </a:rPr>
              <a:t> 6(6) 373-378, 2000</a:t>
            </a:r>
            <a:endParaRPr lang="en-US" dirty="0" smtClean="0">
              <a:solidFill>
                <a:schemeClr val="accent1">
                  <a:lumMod val="75000"/>
                </a:schemeClr>
              </a:solidFill>
            </a:endParaRPr>
          </a:p>
          <a:p>
            <a:pPr>
              <a:defRPr/>
            </a:pPr>
            <a:endParaRPr lang="en-US" dirty="0"/>
          </a:p>
        </p:txBody>
      </p:sp>
    </p:spTree>
    <p:extLst>
      <p:ext uri="{BB962C8B-B14F-4D97-AF65-F5344CB8AC3E}">
        <p14:creationId xmlns:p14="http://schemas.microsoft.com/office/powerpoint/2010/main" xmlns="" val="1899841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4405</TotalTime>
  <Words>4151</Words>
  <Application>Microsoft Office PowerPoint</Application>
  <PresentationFormat>On-screen Show (4:3)</PresentationFormat>
  <Paragraphs>493</Paragraphs>
  <Slides>46</Slides>
  <Notes>21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Flow</vt:lpstr>
      <vt:lpstr>Office Theme</vt:lpstr>
      <vt:lpstr>Slide 1</vt:lpstr>
      <vt:lpstr>Slide 2</vt:lpstr>
      <vt:lpstr>Lymphedema Assessment</vt:lpstr>
      <vt:lpstr>No universally accepted diagnostic tool to determine presence of lymphedema</vt:lpstr>
      <vt:lpstr>Summed Truncated Cone Volume</vt:lpstr>
      <vt:lpstr>Optoelectric Perometer</vt:lpstr>
      <vt:lpstr>No universally accepted diagnostic tool to determine presence of lymphedema</vt:lpstr>
      <vt:lpstr>No universal definition of lymphedema</vt:lpstr>
      <vt:lpstr>Slide 9</vt:lpstr>
      <vt:lpstr>TREATMENT OF LYMPHEDEMA</vt:lpstr>
      <vt:lpstr>COMPLEX DECONGESTIVE PHYSICAL THERAPY: Goals</vt:lpstr>
      <vt:lpstr>Compression bandaging for moderate to severe lymphedema</vt:lpstr>
      <vt:lpstr>Compression Effects</vt:lpstr>
      <vt:lpstr>Lymphedema Bandages vs. ACE Wrap</vt:lpstr>
      <vt:lpstr>Compression Garments</vt:lpstr>
      <vt:lpstr>Stout Gergich, N.L., Pfalzer , N. L.,  McGarvey, C., Springer, B., Gerber, L. H. and Soballe, P. (2008), Preoperative assessment enables the early diagnosis and successful treatment of lymphedema. Cancer, 112: 2809–2819. </vt:lpstr>
      <vt:lpstr>Manual Lymphatic Drainage (MLD)</vt:lpstr>
      <vt:lpstr>Lymphatic Territories and Anastomoses</vt:lpstr>
      <vt:lpstr>Manual Lymphatic Drainage Effects:</vt:lpstr>
      <vt:lpstr>Decongestive Exercises</vt:lpstr>
      <vt:lpstr>Lymphedema management: the evidence </vt:lpstr>
      <vt:lpstr>MLD and Compression Bandaging</vt:lpstr>
      <vt:lpstr>Manual Lymph Drainage (MLD)</vt:lpstr>
      <vt:lpstr>RCT:  CDT vs. Compression Garments</vt:lpstr>
      <vt:lpstr>Compression Pump</vt:lpstr>
      <vt:lpstr>Pneumatic Compression Pump</vt:lpstr>
      <vt:lpstr>TP Guidelines for Pump Utilization</vt:lpstr>
      <vt:lpstr>TP Sequential Pump Protocol</vt:lpstr>
      <vt:lpstr>Recent Evidence about Pneumatic Compression Treatment for Lymphedema</vt:lpstr>
      <vt:lpstr>Arm Elevation</vt:lpstr>
      <vt:lpstr>Exercise and Lymphedema</vt:lpstr>
      <vt:lpstr>  Challenging Teachings about Exercise  Effect of Upper Extremity Exercise on Secondary Lymphedema in Breast Cancer Patients: A Pilot Study  McKenzie DC. J Clin Onc. 2003</vt:lpstr>
      <vt:lpstr>The effect of gentle arm exercise and deep breathing on secondary arm lymphedema. Moseley AL, Piller NB. Lymphology. 2005.</vt:lpstr>
      <vt:lpstr>The effect of a whole body ex program and dragon boat training on arm volume in women treated for breast cancer. Lane K, Jesperson D. Eur J Cancer Care. 2005.</vt:lpstr>
      <vt:lpstr>Lymphedema and Exercise</vt:lpstr>
      <vt:lpstr>Evidence-Based Management of Lymphedema</vt:lpstr>
      <vt:lpstr>Slide 37</vt:lpstr>
      <vt:lpstr>TurningPoint Stages of Lymphedema</vt:lpstr>
      <vt:lpstr>TurningPoint Stages of Lymphedema</vt:lpstr>
      <vt:lpstr>Lymphedema Treatment: Education</vt:lpstr>
      <vt:lpstr>Lymphedema Treatment: Sub-Clinical and Mild Lymphedema (Stage I)</vt:lpstr>
      <vt:lpstr>Lymphedema Treatment: Moderate Lymphedema (Stage II)</vt:lpstr>
      <vt:lpstr>Lymphedema Treatment: Severe Lymphedema (Stage III)</vt:lpstr>
      <vt:lpstr> Model Summary</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CFurbish</dc:creator>
  <cp:lastModifiedBy>jill</cp:lastModifiedBy>
  <cp:revision>53</cp:revision>
  <dcterms:created xsi:type="dcterms:W3CDTF">2014-10-20T16:09:51Z</dcterms:created>
  <dcterms:modified xsi:type="dcterms:W3CDTF">2014-11-04T22:41:06Z</dcterms:modified>
</cp:coreProperties>
</file>